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 id="2147483674" r:id="rId3"/>
  </p:sldMasterIdLst>
  <p:notesMasterIdLst>
    <p:notesMasterId r:id="rId66"/>
  </p:notesMasterIdLst>
  <p:sldIdLst>
    <p:sldId id="256" r:id="rId4"/>
    <p:sldId id="257" r:id="rId5"/>
    <p:sldId id="504" r:id="rId6"/>
    <p:sldId id="505" r:id="rId7"/>
    <p:sldId id="506" r:id="rId8"/>
    <p:sldId id="507" r:id="rId9"/>
    <p:sldId id="508" r:id="rId10"/>
    <p:sldId id="509" r:id="rId11"/>
    <p:sldId id="511" r:id="rId12"/>
    <p:sldId id="512" r:id="rId13"/>
    <p:sldId id="510" r:id="rId14"/>
    <p:sldId id="513" r:id="rId15"/>
    <p:sldId id="514" r:id="rId16"/>
    <p:sldId id="515" r:id="rId17"/>
    <p:sldId id="516" r:id="rId18"/>
    <p:sldId id="517" r:id="rId19"/>
    <p:sldId id="518" r:id="rId20"/>
    <p:sldId id="519" r:id="rId21"/>
    <p:sldId id="520" r:id="rId22"/>
    <p:sldId id="521" r:id="rId23"/>
    <p:sldId id="522" r:id="rId24"/>
    <p:sldId id="523" r:id="rId25"/>
    <p:sldId id="524" r:id="rId26"/>
    <p:sldId id="525" r:id="rId27"/>
    <p:sldId id="526" r:id="rId28"/>
    <p:sldId id="527" r:id="rId29"/>
    <p:sldId id="528" r:id="rId30"/>
    <p:sldId id="529" r:id="rId31"/>
    <p:sldId id="530" r:id="rId32"/>
    <p:sldId id="531" r:id="rId33"/>
    <p:sldId id="532" r:id="rId34"/>
    <p:sldId id="488" r:id="rId35"/>
    <p:sldId id="489" r:id="rId36"/>
    <p:sldId id="490" r:id="rId37"/>
    <p:sldId id="491" r:id="rId38"/>
    <p:sldId id="297" r:id="rId39"/>
    <p:sldId id="492" r:id="rId40"/>
    <p:sldId id="493" r:id="rId41"/>
    <p:sldId id="494" r:id="rId42"/>
    <p:sldId id="495" r:id="rId43"/>
    <p:sldId id="496" r:id="rId44"/>
    <p:sldId id="497" r:id="rId45"/>
    <p:sldId id="498" r:id="rId46"/>
    <p:sldId id="501" r:id="rId47"/>
    <p:sldId id="502" r:id="rId48"/>
    <p:sldId id="503" r:id="rId49"/>
    <p:sldId id="295" r:id="rId50"/>
    <p:sldId id="258" r:id="rId51"/>
    <p:sldId id="259" r:id="rId52"/>
    <p:sldId id="260" r:id="rId53"/>
    <p:sldId id="261" r:id="rId54"/>
    <p:sldId id="262" r:id="rId55"/>
    <p:sldId id="263" r:id="rId56"/>
    <p:sldId id="264" r:id="rId57"/>
    <p:sldId id="265" r:id="rId58"/>
    <p:sldId id="266" r:id="rId59"/>
    <p:sldId id="267" r:id="rId60"/>
    <p:sldId id="268" r:id="rId61"/>
    <p:sldId id="269" r:id="rId62"/>
    <p:sldId id="270" r:id="rId63"/>
    <p:sldId id="271" r:id="rId64"/>
    <p:sldId id="272"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Calibri Light" panose="020F0302020204030204" pitchFamily="34" charset="0"/>
      <p:regular r:id="rId71"/>
      <p:italic r:id="rId72"/>
    </p:embeddedFont>
    <p:embeddedFont>
      <p:font typeface="Lato" panose="020F0502020204030203" pitchFamily="34" charset="0"/>
      <p:regular r:id="rId73"/>
      <p:bold r:id="rId74"/>
      <p:italic r:id="rId75"/>
      <p:boldItalic r:id="rId76"/>
    </p:embeddedFont>
    <p:embeddedFont>
      <p:font typeface="Lato Light" panose="020F0302020204030203" pitchFamily="34" charset="0"/>
      <p:regular r:id="rId77"/>
      <p:bold r:id="rId78"/>
      <p:italic r:id="rId79"/>
      <p:boldItalic r:id="rId80"/>
    </p:embeddedFont>
    <p:embeddedFont>
      <p:font typeface="Lucida Sans" panose="020B0602030504020204" pitchFamily="34" charset="0"/>
      <p:regular r:id="rId81"/>
      <p:bold r:id="rId82"/>
      <p:italic r:id="rId83"/>
      <p:boldItalic r:id="rId84"/>
    </p:embeddedFont>
    <p:embeddedFont>
      <p:font typeface="Montserrat" panose="020B0604020202020204" charset="0"/>
      <p:regular r:id="rId85"/>
      <p:bold r:id="rId86"/>
      <p:italic r:id="rId87"/>
      <p:boldItalic r:id="rId88"/>
    </p:embeddedFont>
    <p:embeddedFont>
      <p:font typeface="Poppins" panose="00000500000000000000" pitchFamily="2" charset="0"/>
      <p:regular r:id="rId89"/>
    </p:embeddedFont>
    <p:embeddedFont>
      <p:font typeface="Poppins Light" panose="00000400000000000000" pitchFamily="2" charset="0"/>
      <p:regular r:id="rId90"/>
    </p:embeddedFont>
    <p:embeddedFont>
      <p:font typeface="Poppins Medium" panose="00000600000000000000" pitchFamily="2" charset="0"/>
      <p:regular r:id="rId91"/>
    </p:embeddedFont>
    <p:embeddedFont>
      <p:font typeface="Poppins SemiBold" panose="00000700000000000000" pitchFamily="2" charset="0"/>
      <p:bold r:id="rId92"/>
    </p:embeddedFont>
    <p:embeddedFont>
      <p:font typeface="Raleway" panose="020B0604020202020204" charset="0"/>
      <p:regular r:id="rId93"/>
      <p:bold r:id="rId94"/>
      <p:italic r:id="rId95"/>
      <p:boldItalic r:id="rId96"/>
    </p:embeddedFont>
    <p:embeddedFont>
      <p:font typeface="Raleway Light" panose="020B0604020202020204" charset="0"/>
      <p:regular r:id="rId97"/>
      <p:bold r:id="rId98"/>
      <p:italic r:id="rId99"/>
      <p:boldItalic r:id="rId100"/>
    </p:embeddedFont>
    <p:embeddedFont>
      <p:font typeface="Raleway SemiBold" panose="020B0604020202020204" charset="0"/>
      <p:regular r:id="rId101"/>
      <p:bold r:id="rId102"/>
      <p:italic r:id="rId103"/>
      <p:boldItalic r:id="rId104"/>
    </p:embeddedFont>
    <p:embeddedFont>
      <p:font typeface="Verdana" panose="020B0604030504040204" pitchFamily="34" charset="0"/>
      <p:regular r:id="rId105"/>
      <p:bold r:id="rId106"/>
      <p:italic r:id="rId107"/>
      <p:boldItalic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76498" autoAdjust="0"/>
  </p:normalViewPr>
  <p:slideViewPr>
    <p:cSldViewPr snapToGrid="0">
      <p:cViewPr varScale="1">
        <p:scale>
          <a:sx n="115" d="100"/>
          <a:sy n="115" d="100"/>
        </p:scale>
        <p:origin x="798"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12"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font" Target="fonts/font41.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8.fntdata"/><Relationship Id="rId79" Type="http://schemas.openxmlformats.org/officeDocument/2006/relationships/font" Target="fonts/font13.fntdata"/><Relationship Id="rId102" Type="http://schemas.openxmlformats.org/officeDocument/2006/relationships/font" Target="fonts/font36.fntdata"/><Relationship Id="rId5" Type="http://schemas.openxmlformats.org/officeDocument/2006/relationships/slide" Target="slides/slide2.xml"/><Relationship Id="rId90" Type="http://schemas.openxmlformats.org/officeDocument/2006/relationships/font" Target="fonts/font24.fntdata"/><Relationship Id="rId95" Type="http://schemas.openxmlformats.org/officeDocument/2006/relationships/font" Target="fonts/font29.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font" Target="fonts/font3.fntdata"/><Relationship Id="rId113" Type="http://schemas.openxmlformats.org/officeDocument/2006/relationships/tableStyles" Target="tableStyles.xml"/><Relationship Id="rId80" Type="http://schemas.openxmlformats.org/officeDocument/2006/relationships/font" Target="fonts/font14.fntdata"/><Relationship Id="rId85" Type="http://schemas.openxmlformats.org/officeDocument/2006/relationships/font" Target="fonts/font19.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37.fntdata"/><Relationship Id="rId108" Type="http://schemas.openxmlformats.org/officeDocument/2006/relationships/font" Target="fonts/font42.fntdata"/><Relationship Id="rId54" Type="http://schemas.openxmlformats.org/officeDocument/2006/relationships/slide" Target="slides/slide51.xml"/><Relationship Id="rId70" Type="http://schemas.openxmlformats.org/officeDocument/2006/relationships/font" Target="fonts/font4.fntdata"/><Relationship Id="rId75" Type="http://schemas.openxmlformats.org/officeDocument/2006/relationships/font" Target="fonts/font9.fntdata"/><Relationship Id="rId91" Type="http://schemas.openxmlformats.org/officeDocument/2006/relationships/font" Target="fonts/font25.fntdata"/><Relationship Id="rId96"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4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font" Target="fonts/font33.fntdata"/><Relationship Id="rId101" Type="http://schemas.openxmlformats.org/officeDocument/2006/relationships/font" Target="fonts/font35.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commentAuthors" Target="commentAuthor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0.fntdata"/><Relationship Id="rId97" Type="http://schemas.openxmlformats.org/officeDocument/2006/relationships/font" Target="fonts/font31.fntdata"/><Relationship Id="rId104" Type="http://schemas.openxmlformats.org/officeDocument/2006/relationships/font" Target="fonts/font38.fntdata"/><Relationship Id="rId7" Type="http://schemas.openxmlformats.org/officeDocument/2006/relationships/slide" Target="slides/slide4.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notesMaster" Target="notesMasters/notesMaster1.xml"/><Relationship Id="rId87" Type="http://schemas.openxmlformats.org/officeDocument/2006/relationships/font" Target="fonts/font21.fntdata"/><Relationship Id="rId110"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font" Target="fonts/font16.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1.fntdata"/><Relationship Id="rId100" Type="http://schemas.openxmlformats.org/officeDocument/2006/relationships/font" Target="fonts/font34.fntdata"/><Relationship Id="rId105" Type="http://schemas.openxmlformats.org/officeDocument/2006/relationships/font" Target="fonts/font3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6.fntdata"/><Relationship Id="rId93" Type="http://schemas.openxmlformats.org/officeDocument/2006/relationships/font" Target="fonts/font27.fntdata"/><Relationship Id="rId98" Type="http://schemas.openxmlformats.org/officeDocument/2006/relationships/font" Target="fonts/font32.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font" Target="fonts/font1.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font" Target="fonts/font17.fntdata"/><Relationship Id="rId88" Type="http://schemas.openxmlformats.org/officeDocument/2006/relationships/font" Target="fonts/font22.fntdata"/><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b="0" dirty="0"/>
              <a:t>OBIS non-matches  - status on </a:t>
            </a:r>
            <a:r>
              <a:rPr lang="nl-BE" sz="1400" b="0" dirty="0" err="1"/>
              <a:t>February</a:t>
            </a:r>
            <a:r>
              <a:rPr lang="nl-BE" sz="1400" b="0" dirty="0"/>
              <a:t> 2015</a:t>
            </a:r>
          </a:p>
        </c:rich>
      </c:tx>
      <c:layout>
        <c:manualLayout>
          <c:xMode val="edge"/>
          <c:yMode val="edge"/>
          <c:x val="0.23119098050017572"/>
          <c:y val="4.2194170173172799E-2"/>
        </c:manualLayout>
      </c:layout>
      <c:overlay val="0"/>
    </c:title>
    <c:autoTitleDeleted val="0"/>
    <c:plotArea>
      <c:layout/>
      <c:ofPieChart>
        <c:ofPieType val="bar"/>
        <c:varyColors val="1"/>
        <c:ser>
          <c:idx val="0"/>
          <c:order val="0"/>
          <c:dPt>
            <c:idx val="0"/>
            <c:bubble3D val="0"/>
            <c:spPr>
              <a:solidFill>
                <a:schemeClr val="accent6"/>
              </a:solidFill>
            </c:spPr>
            <c:extLst>
              <c:ext xmlns:c16="http://schemas.microsoft.com/office/drawing/2014/chart" uri="{C3380CC4-5D6E-409C-BE32-E72D297353CC}">
                <c16:uniqueId val="{00000001-EDAF-0242-9E78-65D4AA69C3C0}"/>
              </c:ext>
            </c:extLst>
          </c:dPt>
          <c:dPt>
            <c:idx val="1"/>
            <c:bubble3D val="0"/>
            <c:spPr>
              <a:solidFill>
                <a:schemeClr val="accent1"/>
              </a:solidFill>
            </c:spPr>
            <c:extLst>
              <c:ext xmlns:c16="http://schemas.microsoft.com/office/drawing/2014/chart" uri="{C3380CC4-5D6E-409C-BE32-E72D297353CC}">
                <c16:uniqueId val="{00000003-EDAF-0242-9E78-65D4AA69C3C0}"/>
              </c:ext>
            </c:extLst>
          </c:dPt>
          <c:dPt>
            <c:idx val="2"/>
            <c:bubble3D val="0"/>
            <c:spPr>
              <a:solidFill>
                <a:srgbClr val="92D050"/>
              </a:solidFill>
            </c:spPr>
            <c:extLst>
              <c:ext xmlns:c16="http://schemas.microsoft.com/office/drawing/2014/chart" uri="{C3380CC4-5D6E-409C-BE32-E72D297353CC}">
                <c16:uniqueId val="{00000005-EDAF-0242-9E78-65D4AA69C3C0}"/>
              </c:ext>
            </c:extLst>
          </c:dPt>
          <c:dPt>
            <c:idx val="3"/>
            <c:bubble3D val="0"/>
            <c:spPr>
              <a:solidFill>
                <a:srgbClr val="C00000"/>
              </a:solidFill>
            </c:spPr>
            <c:extLst>
              <c:ext xmlns:c16="http://schemas.microsoft.com/office/drawing/2014/chart" uri="{C3380CC4-5D6E-409C-BE32-E72D297353CC}">
                <c16:uniqueId val="{00000007-EDAF-0242-9E78-65D4AA69C3C0}"/>
              </c:ext>
            </c:extLst>
          </c:dPt>
          <c:dPt>
            <c:idx val="4"/>
            <c:bubble3D val="0"/>
            <c:spPr>
              <a:solidFill>
                <a:srgbClr val="504A2E"/>
              </a:solidFill>
            </c:spPr>
            <c:extLst>
              <c:ext xmlns:c16="http://schemas.microsoft.com/office/drawing/2014/chart" uri="{C3380CC4-5D6E-409C-BE32-E72D297353CC}">
                <c16:uniqueId val="{00000009-EDAF-0242-9E78-65D4AA69C3C0}"/>
              </c:ext>
            </c:extLst>
          </c:dPt>
          <c:dPt>
            <c:idx val="5"/>
            <c:bubble3D val="0"/>
            <c:spPr>
              <a:solidFill>
                <a:schemeClr val="accent5"/>
              </a:solidFill>
            </c:spPr>
            <c:extLst>
              <c:ext xmlns:c16="http://schemas.microsoft.com/office/drawing/2014/chart" uri="{C3380CC4-5D6E-409C-BE32-E72D297353CC}">
                <c16:uniqueId val="{0000000B-EDAF-0242-9E78-65D4AA69C3C0}"/>
              </c:ext>
            </c:extLst>
          </c:dPt>
          <c:dLbls>
            <c:spPr>
              <a:noFill/>
              <a:ln>
                <a:noFill/>
              </a:ln>
              <a:effectLst/>
            </c:spPr>
            <c:dLblPos val="bestFit"/>
            <c:showLegendKey val="0"/>
            <c:showVal val="0"/>
            <c:showCatName val="0"/>
            <c:showSerName val="0"/>
            <c:showPercent val="1"/>
            <c:showBubbleSize val="0"/>
            <c:showLeaderLines val="1"/>
            <c:extLst>
              <c:ext xmlns:c15="http://schemas.microsoft.com/office/drawing/2012/chart" uri="{CE6537A1-D6FC-4f65-9D91-7224C49458BB}"/>
            </c:extLst>
          </c:dLbls>
          <c:cat>
            <c:strRef>
              <c:f>'feb2015'!$D$53:$D$57</c:f>
              <c:strCache>
                <c:ptCount val="5"/>
                <c:pt idx="0">
                  <c:v>pending</c:v>
                </c:pt>
                <c:pt idx="1">
                  <c:v>Matched with Aphia</c:v>
                </c:pt>
                <c:pt idx="2">
                  <c:v>editor notes</c:v>
                </c:pt>
                <c:pt idx="3">
                  <c:v>non-marine flag</c:v>
                </c:pt>
                <c:pt idx="4">
                  <c:v>fossil flag ca.</c:v>
                </c:pt>
              </c:strCache>
            </c:strRef>
          </c:cat>
          <c:val>
            <c:numRef>
              <c:f>'feb2015'!$G$53:$G$57</c:f>
              <c:numCache>
                <c:formatCode>0.00</c:formatCode>
                <c:ptCount val="5"/>
                <c:pt idx="0">
                  <c:v>29.317142857142859</c:v>
                </c:pt>
                <c:pt idx="1">
                  <c:v>34.442857142857143</c:v>
                </c:pt>
                <c:pt idx="2">
                  <c:v>14.105714285714285</c:v>
                </c:pt>
                <c:pt idx="3">
                  <c:v>12.134285714285713</c:v>
                </c:pt>
                <c:pt idx="4">
                  <c:v>10</c:v>
                </c:pt>
              </c:numCache>
            </c:numRef>
          </c:val>
          <c:extLst>
            <c:ext xmlns:c16="http://schemas.microsoft.com/office/drawing/2014/chart" uri="{C3380CC4-5D6E-409C-BE32-E72D297353CC}">
              <c16:uniqueId val="{0000000C-EDAF-0242-9E78-65D4AA69C3C0}"/>
            </c:ext>
          </c:extLst>
        </c:ser>
        <c:dLbls>
          <c:dLblPos val="bestFit"/>
          <c:showLegendKey val="0"/>
          <c:showVal val="0"/>
          <c:showCatName val="0"/>
          <c:showSerName val="0"/>
          <c:showPercent val="1"/>
          <c:showBubbleSize val="0"/>
          <c:showLeaderLines val="1"/>
        </c:dLbls>
        <c:gapWidth val="100"/>
        <c:splitType val="pos"/>
        <c:splitPos val="4"/>
        <c:secondPieSize val="77"/>
        <c:serLines/>
      </c:ofPieChart>
    </c:plotArea>
    <c:legend>
      <c:legendPos val="r"/>
      <c:layout>
        <c:manualLayout>
          <c:xMode val="edge"/>
          <c:yMode val="edge"/>
          <c:x val="0.7872098376122767"/>
          <c:y val="0.36330986404477217"/>
          <c:w val="0.17258107513400392"/>
          <c:h val="0.3403116277132025"/>
        </c:manualLayout>
      </c:layout>
      <c:overlay val="0"/>
      <c:txPr>
        <a:bodyPr/>
        <a:lstStyle/>
        <a:p>
          <a:pPr rtl="0">
            <a:defRPr sz="1100"/>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marinespecies.org/introduced/aphia.php?p=taxdetails&amp;id=132883"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Intros before we get started.</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OBIS emanates from the Census of Marine Life. In 2000, when OBIS received its first funding the press release reported that “</a:t>
            </a:r>
            <a:r>
              <a:rPr lang="en-US" sz="1200" b="0" i="0" kern="1200" dirty="0">
                <a:solidFill>
                  <a:schemeClr val="tx1"/>
                </a:solidFill>
                <a:effectLst/>
                <a:latin typeface="+mn-lt"/>
                <a:ea typeface="+mn-ea"/>
                <a:cs typeface="+mn-cs"/>
              </a:rPr>
              <a:t>the ultimate vision of OBIS was that of an individual selecting any area or volume of water on a global map to bring up information on what has been reported to live there. OBIS would enable access by scientists and others to historical data on species distribution and abundance and provide a framework into which newly collected data can be placed”. [click] Today, OBIS integrates over 60 million presence records from 3691 datasets of nearly 150,000 marine species. And to give you an idea, this year they added </a:t>
            </a:r>
            <a:r>
              <a:rPr lang="en-US" sz="1200" b="0" i="0" u="none" strike="noStrike" kern="1200" dirty="0">
                <a:solidFill>
                  <a:schemeClr val="tx1"/>
                </a:solidFill>
                <a:effectLst/>
                <a:latin typeface="+mn-lt"/>
                <a:ea typeface="+mn-ea"/>
                <a:cs typeface="+mn-cs"/>
              </a:rPr>
              <a:t>6 million records from 574 new datasets. That is more than 1 new dataset per day. </a:t>
            </a:r>
            <a:r>
              <a:rPr lang="en-US" sz="1200" b="0" i="0" kern="1200" dirty="0">
                <a:solidFill>
                  <a:schemeClr val="tx1"/>
                </a:solidFill>
                <a:effectLst/>
                <a:latin typeface="+mn-lt"/>
                <a:ea typeface="+mn-ea"/>
                <a:cs typeface="+mn-cs"/>
              </a:rPr>
              <a:t>Interestingly, the number of biotic and abiotic measurements and sampling facts now surpasses the amount of occurrence records.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75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a:t>
            </a:r>
            <a:r>
              <a:rPr lang="en-GB" sz="1200" b="1" i="1" u="sng" kern="1200" dirty="0">
                <a:solidFill>
                  <a:schemeClr val="tx1"/>
                </a:solidFill>
                <a:effectLst/>
                <a:latin typeface="+mn-lt"/>
                <a:ea typeface="+mn-ea"/>
                <a:cs typeface="+mn-cs"/>
              </a:rPr>
              <a:t>Census of Marine Life</a:t>
            </a:r>
            <a:r>
              <a:rPr lang="en-GB" sz="1200" kern="1200" dirty="0">
                <a:solidFill>
                  <a:schemeClr val="tx1"/>
                </a:solidFill>
                <a:effectLst/>
                <a:latin typeface="+mn-lt"/>
                <a:ea typeface="+mn-ea"/>
                <a:cs typeface="+mn-cs"/>
              </a:rPr>
              <a:t> (2000-2010) – a multimillion-dollar initiative – represented the first collaborative efforts from more than 2700 scientists and 80 nations to strengthen our understanding of our ocean. And in fact, the initiative discovered more than 6000 new marine species, put the discipline of marine science on the map and highlighted the most urgent threats to our ocean.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49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Realizing its importance, governments assumed the responsibility for OBIS, when the Member States of the </a:t>
            </a:r>
            <a:r>
              <a:rPr lang="en-US" sz="1200" kern="1200" dirty="0">
                <a:solidFill>
                  <a:schemeClr val="tx1"/>
                </a:solidFill>
                <a:effectLst/>
                <a:latin typeface="+mn-lt"/>
                <a:ea typeface="+mn-ea"/>
                <a:cs typeface="+mn-cs"/>
              </a:rPr>
              <a:t>Intergovernmental Oceanographic Commission (IOC) of UNESCO adopted</a:t>
            </a:r>
            <a:r>
              <a:rPr lang="en-GB" sz="1200" kern="1200" dirty="0">
                <a:solidFill>
                  <a:schemeClr val="tx1"/>
                </a:solidFill>
                <a:effectLst/>
                <a:latin typeface="+mn-lt"/>
                <a:ea typeface="+mn-ea"/>
                <a:cs typeface="+mn-cs"/>
              </a:rPr>
              <a:t> OBIS in 2009, and OBIS became a project of the International Oceanographic Data and Information Exchange (IODE) program.</a:t>
            </a:r>
          </a:p>
          <a:p>
            <a:r>
              <a:rPr lang="en-GB" sz="1200" kern="1200" dirty="0">
                <a:solidFill>
                  <a:schemeClr val="tx1"/>
                </a:solidFill>
                <a:effectLst/>
                <a:latin typeface="+mn-lt"/>
                <a:ea typeface="+mn-ea"/>
                <a:cs typeface="+mn-cs"/>
              </a:rPr>
              <a:t>OBIS operates as a </a:t>
            </a:r>
            <a:r>
              <a:rPr lang="en-GB" sz="1200" b="1" kern="1200" dirty="0">
                <a:solidFill>
                  <a:schemeClr val="tx1"/>
                </a:solidFill>
                <a:effectLst/>
                <a:latin typeface="+mn-lt"/>
                <a:ea typeface="+mn-ea"/>
                <a:cs typeface="+mn-cs"/>
              </a:rPr>
              <a:t>collaborative network of regional and thematic nodes</a:t>
            </a:r>
            <a:r>
              <a:rPr lang="en-GB" sz="1200" kern="1200" dirty="0">
                <a:solidFill>
                  <a:schemeClr val="tx1"/>
                </a:solidFill>
                <a:effectLst/>
                <a:latin typeface="+mn-lt"/>
                <a:ea typeface="+mn-ea"/>
                <a:cs typeface="+mn-cs"/>
              </a:rPr>
              <a:t> and the global OBIS network </a:t>
            </a:r>
            <a:r>
              <a:rPr lang="en-GB" sz="1200" b="1" kern="1200" dirty="0">
                <a:solidFill>
                  <a:schemeClr val="tx1"/>
                </a:solidFill>
                <a:effectLst/>
                <a:latin typeface="+mn-lt"/>
                <a:ea typeface="+mn-ea"/>
                <a:cs typeface="+mn-cs"/>
              </a:rPr>
              <a:t>promotes a culture of cooperation and supports training and capacity development</a:t>
            </a:r>
            <a:r>
              <a:rPr lang="en-GB" sz="1200" kern="1200" dirty="0">
                <a:solidFill>
                  <a:schemeClr val="tx1"/>
                </a:solidFill>
                <a:effectLst/>
                <a:latin typeface="+mn-lt"/>
                <a:ea typeface="+mn-ea"/>
                <a:cs typeface="+mn-cs"/>
              </a:rPr>
              <a:t>, while also maintaining partnerships around the globe, with organisations such as the Marine Biodiversity Observation Network (MBON), the Global Ocean Observing System (GOOS) and the Global Biodiversity Information Facility (GBIF).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580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Globally, a lot of human and financial resources have been and are being invested into the collection of a vast amount of biodiversity data ranging from records of small microorganisms to megafauna, from the tropics to the poles and from the surface to the deepest trenches. The nearly 65 million records in OBIS is a compilation of this diversity.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23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The core of OBIS are the PRESENCE and ABSENCE DATA. These records can represent point locations, but can also be part of line transects from trawling, or polygons, or even a point in a grid for cases where the exact location cannot be disclosed.</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690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From its inception, OBIS has also ingested ABUNDANCE DATA, which represents the number of individuals of a species in a given area or volume of sea water or sediment. This is a key metric for the conservation of species and the management of species populations like fish stocks. Because the Impact of environmental change will happen first at the abundance level, and may not be detected immediately in species presence/absence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608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Half of the data in OBIS (about 30 million records) are from sampling events before 2000 (when OBIS started) and we have 4 million records from before 1970. So a lot of our efforts have focused on digitizing historic records preserved in archives, libraries, museum collections. These older data provide us an important baseline that enables comparative analysis over time.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169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Recently OBIS has taken on data on HABITATS, such as live coral cover, and seagrass meadows. These habitat ecosystems are often near the coast, providing and supporting key ecological services but are under increased stress from human activities. Monitoring the status and change of key habitats is one of the priorities of the Global Ocean Observing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2461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b="0" kern="1200" dirty="0">
                <a:solidFill>
                  <a:schemeClr val="tx1"/>
                </a:solidFill>
                <a:effectLst/>
                <a:latin typeface="+mn-lt"/>
                <a:ea typeface="+mn-ea"/>
                <a:cs typeface="+mn-cs"/>
              </a:rPr>
              <a:t>Also recent additions to OBIS are TRACKING DATA from tagged animals that are tracked via </a:t>
            </a:r>
            <a:r>
              <a:rPr lang="en-GB" sz="1200" b="0" kern="1200" dirty="0" err="1">
                <a:solidFill>
                  <a:schemeClr val="tx1"/>
                </a:solidFill>
                <a:effectLst/>
                <a:latin typeface="+mn-lt"/>
                <a:ea typeface="+mn-ea"/>
                <a:cs typeface="+mn-cs"/>
              </a:rPr>
              <a:t>satelites</a:t>
            </a:r>
            <a:r>
              <a:rPr lang="en-GB" sz="1200" b="0" kern="1200" dirty="0">
                <a:solidFill>
                  <a:schemeClr val="tx1"/>
                </a:solidFill>
                <a:effectLst/>
                <a:latin typeface="+mn-lt"/>
                <a:ea typeface="+mn-ea"/>
                <a:cs typeface="+mn-cs"/>
              </a:rPr>
              <a:t> or acoustic receivers. Animal tracking helps us understand the dynamics of animal movements, discover migration pathways and connectivity between areas, which is important information for more effective conservation and management.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532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we’re going to spend some time this week walking through the data pipeline that builds OBIS’s biodiversity database. It all starts with the over 1,000 data providers or data stewards who are willing to publish the data in the public domain. [click] The data is standardized and quality controlled at the 31 regional or thematic OBIS nodes, after which the central system harvests it, performs an extra QC step and publishes the integrated set. [click] The API webservice powers the OBIS mapper, R package and third party applications, where data can be discovered and downloaded free of charge.  Let’s break it down even 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077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a bit about your trainers and facilitators, who we are. The Ocean Tracking Network is an aquatic research, data management, and partnership platform at Dalhousie University. We focus on biologging and electronic means of determining animal presence, especially acoustic telemetry. We partner with many stakeholders to make sure that data collected by researchers is used optimally and becomes part of the knowledge base used by decision makers, coastal communities, and the public at large.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Much of the future of scientific discovery, conservation management and policy will rely on making sense of existent data in connection with novel findings.</a:t>
            </a:r>
            <a:r>
              <a:rPr lang="en-GB" dirty="0">
                <a:effectLst/>
              </a:rPr>
              <a:t> </a:t>
            </a:r>
            <a:r>
              <a:rPr lang="en-GB" sz="1200" b="1" kern="1200" dirty="0">
                <a:solidFill>
                  <a:schemeClr val="tx1"/>
                </a:solidFill>
                <a:effectLst/>
                <a:latin typeface="+mn-lt"/>
                <a:ea typeface="+mn-ea"/>
                <a:cs typeface="+mn-cs"/>
              </a:rPr>
              <a:t>With this in mind OBIS was founded as an holistic reservoir of ocean biodiversity and biogeographic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831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contributing data to the OBIS archive, the network of regional and thematic OBIS nodes execute stringent quality checks, such as validating accurate scientific nomenclature, and transform the data to meet Darwin Core standards, attaching metadata to improve discoverability and suitability for new purposes, to ultimately, magnify the utility of all available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573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Open-access to standardized and enriched data follows the FAIR principle of scientific data: findable, accessible, interoperable and reusable. Moreover, the inclusion of event-based data, such as details about sampling method, adds contextual depth to OBIS data sets.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216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Data stored on the OBIS database can be accessed via the online Mapper, the R package </a:t>
            </a:r>
            <a:r>
              <a:rPr lang="en-GB" sz="1200" kern="1200" dirty="0" err="1">
                <a:solidFill>
                  <a:schemeClr val="tx1"/>
                </a:solidFill>
                <a:effectLst/>
                <a:latin typeface="+mn-lt"/>
                <a:ea typeface="+mn-ea"/>
                <a:cs typeface="+mn-cs"/>
              </a:rPr>
              <a:t>robis</a:t>
            </a:r>
            <a:r>
              <a:rPr lang="en-GB" sz="1200" kern="1200" dirty="0">
                <a:solidFill>
                  <a:schemeClr val="tx1"/>
                </a:solidFill>
                <a:effectLst/>
                <a:latin typeface="+mn-lt"/>
                <a:ea typeface="+mn-ea"/>
                <a:cs typeface="+mn-cs"/>
              </a:rPr>
              <a:t> or third party applications </a:t>
            </a:r>
            <a:r>
              <a:rPr lang="en-US" sz="1200" kern="1200" dirty="0">
                <a:solidFill>
                  <a:schemeClr val="tx1"/>
                </a:solidFill>
                <a:effectLst/>
                <a:latin typeface="+mn-lt"/>
                <a:ea typeface="+mn-ea"/>
                <a:cs typeface="+mn-cs"/>
              </a:rPr>
              <a:t>powered by the OBIS API webservice</a:t>
            </a:r>
            <a:r>
              <a:rPr lang="en-GB"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627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Capacity development is an essential activity for OBIS. And so here we are! So far OBIS has trained more than 300 people from 71 countries in 23 training courses. These training courses are organized in partnership with networks such as </a:t>
            </a:r>
            <a:r>
              <a:rPr lang="en-GB" sz="1200" kern="1200" dirty="0" err="1">
                <a:solidFill>
                  <a:schemeClr val="tx1"/>
                </a:solidFill>
                <a:effectLst/>
                <a:latin typeface="+mn-lt"/>
                <a:ea typeface="+mn-ea"/>
                <a:cs typeface="+mn-cs"/>
              </a:rPr>
              <a:t>EMODNet</a:t>
            </a:r>
            <a:r>
              <a:rPr lang="en-GB" sz="1200" kern="1200" dirty="0">
                <a:solidFill>
                  <a:schemeClr val="tx1"/>
                </a:solidFill>
                <a:effectLst/>
                <a:latin typeface="+mn-lt"/>
                <a:ea typeface="+mn-ea"/>
                <a:cs typeface="+mn-cs"/>
              </a:rPr>
              <a:t> in Europe and MBON in the US, and with this very course. Our training courses are hosted and available via the e-learning platform of the </a:t>
            </a:r>
            <a:r>
              <a:rPr lang="en-GB" sz="1200" kern="1200" dirty="0" err="1">
                <a:solidFill>
                  <a:schemeClr val="tx1"/>
                </a:solidFill>
                <a:effectLst/>
                <a:latin typeface="+mn-lt"/>
                <a:ea typeface="+mn-ea"/>
                <a:cs typeface="+mn-cs"/>
              </a:rPr>
              <a:t>OceanTeacher</a:t>
            </a:r>
            <a:r>
              <a:rPr lang="en-GB" sz="1200" kern="1200" dirty="0">
                <a:solidFill>
                  <a:schemeClr val="tx1"/>
                </a:solidFill>
                <a:effectLst/>
                <a:latin typeface="+mn-lt"/>
                <a:ea typeface="+mn-ea"/>
                <a:cs typeface="+mn-cs"/>
              </a:rPr>
              <a:t> Global Academy. For this particular course, we will be iterating on it two more times before the final versions of things are published to OTGA. Trainees are trained in applying the Darwin Core standards, using our QC tools, publishing the data and doing analysis on the data.</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1956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application of OBIS data ranges from scientific research and conservation management to impact assessments and ocean governance. This is one of the big success metrics for OBIS, how often and to what purposes the data found in OBIS are reused and recycled to support new academic publishing and policymaking.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More than 1,500 publications have cited OBIS so far, of which several are high impact papers and more and more of them are reporting on important global-scale environmental policy concerns such as the impact of climate change.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62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Such as this 2014 Science paper from Maria </a:t>
            </a:r>
            <a:r>
              <a:rPr lang="en-GB" sz="1200" b="0" i="0" kern="1200" dirty="0" err="1">
                <a:solidFill>
                  <a:schemeClr val="tx1"/>
                </a:solidFill>
                <a:effectLst/>
                <a:latin typeface="+mn-lt"/>
                <a:ea typeface="+mn-ea"/>
                <a:cs typeface="+mn-cs"/>
              </a:rPr>
              <a:t>Dornelas</a:t>
            </a:r>
            <a:r>
              <a:rPr lang="en-GB" sz="1200" b="0" i="0" kern="1200" dirty="0">
                <a:solidFill>
                  <a:schemeClr val="tx1"/>
                </a:solidFill>
                <a:effectLst/>
                <a:latin typeface="+mn-lt"/>
                <a:ea typeface="+mn-ea"/>
                <a:cs typeface="+mn-cs"/>
              </a:rPr>
              <a:t>. The analysis showed that climate change shrank, widened and overall altered species ranges, permanently transforming communities.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0688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 this work led by Mark Costello which identified 30% of the ocean that is of immediate conservation concern responding to a call from the International Union for Conservation of Nature (IUCN) to protect 30% of the ocean.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070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Beyond academic publishing, OBIS data is regularly recommended as a trusted source and is used for environmental impact assessments, such as for the safe extraction of valuable resources via mining or the exploitation of wave and wind energy.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856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The future of data-driven policy making will rely on good data and sharing of information (“collect once, use many times” principle). The standardised and historic data compiled in OBIS for instance allows to improve country statistics for reporting on the state of the environment. The UN World Ocean Assessment and global and regional assessments under the Intergovernmental Platform on Biodiversity and Ecosystem Services use and </a:t>
            </a:r>
            <a:r>
              <a:rPr lang="en-GB" sz="1200" kern="1200" dirty="0" err="1">
                <a:solidFill>
                  <a:schemeClr val="tx1"/>
                </a:solidFill>
                <a:effectLst/>
                <a:latin typeface="+mn-lt"/>
                <a:ea typeface="+mn-ea"/>
                <a:cs typeface="+mn-cs"/>
              </a:rPr>
              <a:t>recommed</a:t>
            </a:r>
            <a:r>
              <a:rPr lang="en-GB" sz="1200" kern="1200" dirty="0">
                <a:solidFill>
                  <a:schemeClr val="tx1"/>
                </a:solidFill>
                <a:effectLst/>
                <a:latin typeface="+mn-lt"/>
                <a:ea typeface="+mn-ea"/>
                <a:cs typeface="+mn-cs"/>
              </a:rPr>
              <a:t> OBIS as a trusted source.</a:t>
            </a:r>
          </a:p>
          <a:p>
            <a:pPr marL="158750" indent="0">
              <a:buNone/>
            </a:pP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Ultimately, free access to data removes historic barriers of inequality and allows everyone to tackle marine concerns based on the best information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97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TODO: add a Pacific region OTN splash page</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We also maintain a lot of core listening equipment that supports this acoustic tracking work in Canadian and international waters, notably in the Juan De Fuca and Queen Charlotte Straits, and in the Northern Strait of Georgia on the Pacific side, and across the Cabot Strait and Strait of Belle Isle as well as the 250-station Halifax Line stretching 200 km from Halifax Harbour to the shelf break in the Atlantic.</a:t>
            </a:r>
          </a:p>
        </p:txBody>
      </p:sp>
    </p:spTree>
    <p:extLst>
      <p:ext uri="{BB962C8B-B14F-4D97-AF65-F5344CB8AC3E}">
        <p14:creationId xmlns:p14="http://schemas.microsoft.com/office/powerpoint/2010/main" val="578939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never misses an opportunity to thank to all the supporters, donors and the thousands of scientists and the hundreds of data managers who have been involved and contributed to OBIS. Without their efforts we would not have this fantastic resource to use today and in the future by our children.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32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OK that was the OBIS part of the presentation, I might pause a moment here, see how everyone’s doing, see if there are any questions thus far about our sponsors, our trainers. We’ve got to introduce one of the groups that we lean on heavily to do our quality control, the folks who make sure everything’s taxonomically correct, and then we’ll go over the schedule for the week, and then we’ll take a little break.</a:t>
            </a:r>
            <a:endParaRPr dirty="0"/>
          </a:p>
        </p:txBody>
      </p:sp>
    </p:spTree>
    <p:extLst>
      <p:ext uri="{BB962C8B-B14F-4D97-AF65-F5344CB8AC3E}">
        <p14:creationId xmlns:p14="http://schemas.microsoft.com/office/powerpoint/2010/main" val="2787826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originally prepared by the inimitable Leen </a:t>
            </a:r>
            <a:r>
              <a:rPr lang="en-US" dirty="0" err="1"/>
              <a:t>Vandepitte</a:t>
            </a:r>
            <a:r>
              <a:rPr lang="en-US" dirty="0"/>
              <a:t>, I’ll do my best to hit all the same important points. But if there’s more clarity required, Leen has also recorded some short videos on how </a:t>
            </a:r>
            <a:r>
              <a:rPr lang="en-US" dirty="0" err="1"/>
              <a:t>WoRMS</a:t>
            </a:r>
            <a:r>
              <a:rPr lang="en-US" dirty="0"/>
              <a:t> works and how to use it on the marinespecies.org website, and I encourage you to follow up with her there, or perhaps learn even more via the </a:t>
            </a:r>
            <a:r>
              <a:rPr lang="en-US" dirty="0" err="1"/>
              <a:t>EurOBIS</a:t>
            </a:r>
            <a:r>
              <a:rPr lang="en-US" dirty="0"/>
              <a:t>/EMODNET course on Ocean Teacher Global Academy.</a:t>
            </a:r>
          </a:p>
        </p:txBody>
      </p:sp>
    </p:spTree>
    <p:extLst>
      <p:ext uri="{BB962C8B-B14F-4D97-AF65-F5344CB8AC3E}">
        <p14:creationId xmlns:p14="http://schemas.microsoft.com/office/powerpoint/2010/main" val="35016885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Figure 2: WoRMS in the Aphia Platform and its component taxonomic databases</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Leen wrote a paper on how the Aphia platform helps both the taxonomists who build it and the biodiversity informatics folks who leverage it in the way we’re about to see.</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34</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Identical</a:t>
            </a:r>
            <a:r>
              <a:rPr lang="es-ES" baseline="0" dirty="0"/>
              <a:t> to </a:t>
            </a:r>
            <a:r>
              <a:rPr lang="es-ES" baseline="0" dirty="0" err="1"/>
              <a:t>previous</a:t>
            </a:r>
            <a:r>
              <a:rPr lang="es-ES" baseline="0" dirty="0"/>
              <a:t> </a:t>
            </a:r>
            <a:r>
              <a:rPr lang="es-ES" baseline="0" dirty="0" err="1"/>
              <a:t>slide</a:t>
            </a:r>
            <a:r>
              <a:rPr lang="es-ES" baseline="0" dirty="0"/>
              <a:t>, </a:t>
            </a:r>
            <a:r>
              <a:rPr lang="es-ES" baseline="0" dirty="0" err="1"/>
              <a:t>but</a:t>
            </a:r>
            <a:r>
              <a:rPr lang="es-ES" baseline="0" dirty="0"/>
              <a:t> </a:t>
            </a:r>
            <a:r>
              <a:rPr lang="es-ES" baseline="0" dirty="0" err="1"/>
              <a:t>with</a:t>
            </a:r>
            <a:r>
              <a:rPr lang="es-ES" baseline="0" dirty="0"/>
              <a:t> </a:t>
            </a:r>
            <a:r>
              <a:rPr lang="es-ES" baseline="0" dirty="0" err="1"/>
              <a:t>an</a:t>
            </a:r>
            <a:r>
              <a:rPr lang="es-ES" baseline="0" dirty="0"/>
              <a:t> </a:t>
            </a:r>
            <a:r>
              <a:rPr lang="es-ES" baseline="0" dirty="0" err="1"/>
              <a:t>example</a:t>
            </a:r>
            <a:r>
              <a:rPr lang="es-ES" baseline="0" dirty="0"/>
              <a:t> to </a:t>
            </a:r>
            <a:r>
              <a:rPr lang="es-ES" baseline="0" dirty="0" err="1"/>
              <a:t>illustrate</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 </a:t>
            </a:r>
            <a:r>
              <a:rPr lang="es-ES" baseline="0" dirty="0" err="1"/>
              <a:t>name</a:t>
            </a:r>
            <a:r>
              <a:rPr lang="es-ES" baseline="0" dirty="0"/>
              <a:t> </a:t>
            </a:r>
            <a:r>
              <a:rPr lang="es-ES" baseline="0" dirty="0" err="1"/>
              <a:t>only</a:t>
            </a:r>
            <a:r>
              <a:rPr lang="es-ES" baseline="0" dirty="0"/>
              <a:t> </a:t>
            </a:r>
            <a:r>
              <a:rPr lang="es-ES" baseline="0" dirty="0" err="1"/>
              <a:t>gets</a:t>
            </a:r>
            <a:r>
              <a:rPr lang="es-ES" baseline="0" dirty="0"/>
              <a:t> </a:t>
            </a:r>
            <a:r>
              <a:rPr lang="es-ES" baseline="0" dirty="0" err="1"/>
              <a:t>added</a:t>
            </a:r>
            <a:r>
              <a:rPr lang="es-ES" baseline="0" dirty="0"/>
              <a:t> once </a:t>
            </a:r>
            <a:r>
              <a:rPr lang="es-ES" baseline="0" dirty="0" err="1"/>
              <a:t>into</a:t>
            </a:r>
            <a:r>
              <a:rPr lang="es-ES" baseline="0" dirty="0"/>
              <a:t> </a:t>
            </a:r>
            <a:r>
              <a:rPr lang="es-ES" baseline="0" dirty="0" err="1"/>
              <a:t>the</a:t>
            </a:r>
            <a:r>
              <a:rPr lang="es-ES" baseline="0" dirty="0"/>
              <a:t> </a:t>
            </a:r>
            <a:r>
              <a:rPr lang="es-ES" baseline="0" dirty="0" err="1"/>
              <a:t>Aphia</a:t>
            </a:r>
            <a:r>
              <a:rPr lang="es-ES" baseline="0" dirty="0"/>
              <a:t> </a:t>
            </a:r>
            <a:r>
              <a:rPr lang="es-ES" baseline="0" dirty="0" err="1"/>
              <a:t>database</a:t>
            </a:r>
            <a:r>
              <a:rPr lang="es-ES" baseline="0" dirty="0"/>
              <a:t> and – </a:t>
            </a:r>
            <a:r>
              <a:rPr lang="es-ES" baseline="0" dirty="0" err="1"/>
              <a:t>based</a:t>
            </a:r>
            <a:r>
              <a:rPr lang="es-ES" baseline="0" dirty="0"/>
              <a:t> </a:t>
            </a:r>
            <a:r>
              <a:rPr lang="es-ES" baseline="0" dirty="0" err="1"/>
              <a:t>on</a:t>
            </a:r>
            <a:r>
              <a:rPr lang="es-ES" baseline="0" dirty="0"/>
              <a:t> </a:t>
            </a:r>
            <a:r>
              <a:rPr lang="es-ES" baseline="0" dirty="0" err="1"/>
              <a:t>its</a:t>
            </a:r>
            <a:r>
              <a:rPr lang="es-ES" baseline="0" dirty="0"/>
              <a:t> </a:t>
            </a:r>
            <a:r>
              <a:rPr lang="es-ES" baseline="0" dirty="0" err="1"/>
              <a:t>characteristics</a:t>
            </a:r>
            <a:r>
              <a:rPr lang="es-ES" baseline="0" dirty="0"/>
              <a:t>: </a:t>
            </a:r>
            <a:r>
              <a:rPr lang="es-ES" baseline="0" dirty="0" err="1"/>
              <a:t>taxonomical</a:t>
            </a:r>
            <a:r>
              <a:rPr lang="es-ES" baseline="0" dirty="0"/>
              <a:t>, </a:t>
            </a:r>
            <a:r>
              <a:rPr lang="es-ES" baseline="0" dirty="0" err="1"/>
              <a:t>geographical</a:t>
            </a:r>
            <a:r>
              <a:rPr lang="es-ES" baseline="0" dirty="0"/>
              <a:t> </a:t>
            </a:r>
            <a:r>
              <a:rPr lang="es-ES" baseline="0" dirty="0" err="1"/>
              <a:t>or</a:t>
            </a:r>
            <a:r>
              <a:rPr lang="es-ES" baseline="0" dirty="0"/>
              <a:t> </a:t>
            </a:r>
            <a:r>
              <a:rPr lang="es-ES" baseline="0" dirty="0" err="1"/>
              <a:t>other</a:t>
            </a:r>
            <a:r>
              <a:rPr lang="es-ES" baseline="0" dirty="0"/>
              <a:t> – </a:t>
            </a:r>
            <a:r>
              <a:rPr lang="es-ES" baseline="0" dirty="0" err="1"/>
              <a:t>it</a:t>
            </a:r>
            <a:r>
              <a:rPr lang="es-ES" baseline="0" dirty="0"/>
              <a:t> </a:t>
            </a:r>
            <a:r>
              <a:rPr lang="es-ES" baseline="0" dirty="0" err="1"/>
              <a:t>gets</a:t>
            </a:r>
            <a:r>
              <a:rPr lang="es-ES" baseline="0" dirty="0"/>
              <a:t> a </a:t>
            </a:r>
            <a:r>
              <a:rPr lang="es-ES" baseline="0" dirty="0" err="1"/>
              <a:t>specific</a:t>
            </a:r>
            <a:r>
              <a:rPr lang="es-ES" baseline="0" dirty="0"/>
              <a:t> </a:t>
            </a:r>
            <a:r>
              <a:rPr lang="es-ES" baseline="0" dirty="0" err="1"/>
              <a:t>context</a:t>
            </a:r>
            <a:r>
              <a:rPr lang="es-ES" baseline="0" dirty="0"/>
              <a:t> (</a:t>
            </a:r>
            <a:r>
              <a:rPr lang="es-ES" baseline="0" dirty="0" err="1"/>
              <a:t>or</a:t>
            </a:r>
            <a:r>
              <a:rPr lang="es-ES" baseline="0" dirty="0"/>
              <a:t> </a:t>
            </a:r>
            <a:r>
              <a:rPr lang="es-ES" baseline="0" dirty="0" err="1"/>
              <a:t>contexts</a:t>
            </a:r>
            <a:r>
              <a:rPr lang="es-ES" baseline="0" dirty="0"/>
              <a:t>) and can be </a:t>
            </a:r>
            <a:r>
              <a:rPr lang="es-ES" baseline="0" dirty="0" err="1"/>
              <a:t>shown</a:t>
            </a:r>
            <a:r>
              <a:rPr lang="es-ES" baseline="0" dirty="0"/>
              <a:t> in </a:t>
            </a:r>
            <a:r>
              <a:rPr lang="es-ES" baseline="0" dirty="0" err="1"/>
              <a:t>several</a:t>
            </a:r>
            <a:r>
              <a:rPr lang="es-ES" baseline="0" dirty="0"/>
              <a:t> of </a:t>
            </a:r>
            <a:r>
              <a:rPr lang="es-ES" baseline="0" dirty="0" err="1"/>
              <a:t>the</a:t>
            </a:r>
            <a:r>
              <a:rPr lang="es-ES" baseline="0" dirty="0"/>
              <a:t> </a:t>
            </a:r>
            <a:r>
              <a:rPr lang="es-ES" baseline="0" dirty="0" err="1"/>
              <a:t>available</a:t>
            </a:r>
            <a:r>
              <a:rPr lang="es-ES" baseline="0" dirty="0"/>
              <a:t> </a:t>
            </a:r>
            <a:r>
              <a:rPr lang="es-ES" baseline="0" dirty="0" err="1"/>
              <a:t>species</a:t>
            </a:r>
            <a:r>
              <a:rPr lang="es-ES" baseline="0" dirty="0"/>
              <a:t> </a:t>
            </a:r>
            <a:r>
              <a:rPr lang="es-ES" baseline="0" dirty="0" err="1"/>
              <a:t>registers</a:t>
            </a:r>
            <a:r>
              <a:rPr lang="es-ES" baseline="0" dirty="0"/>
              <a:t>.</a:t>
            </a:r>
            <a:endParaRPr lang="nl-BE" dirty="0"/>
          </a:p>
          <a:p>
            <a:endParaRPr lang="es-ES" dirty="0">
              <a:hlinkClick r:id="rId3"/>
            </a:endParaRPr>
          </a:p>
          <a:p>
            <a:r>
              <a:rPr lang="es-ES" i="1" dirty="0" err="1">
                <a:hlinkClick r:id="rId3"/>
              </a:rPr>
              <a:t>Haliclona</a:t>
            </a:r>
            <a:r>
              <a:rPr lang="es-ES" i="1" dirty="0">
                <a:hlinkClick r:id="rId3"/>
              </a:rPr>
              <a:t> (</a:t>
            </a:r>
            <a:r>
              <a:rPr lang="es-ES" i="1" dirty="0" err="1">
                <a:hlinkClick r:id="rId3"/>
              </a:rPr>
              <a:t>Soestella</a:t>
            </a:r>
            <a:r>
              <a:rPr lang="es-ES" i="1" dirty="0">
                <a:hlinkClick r:id="rId3"/>
              </a:rPr>
              <a:t>) </a:t>
            </a:r>
            <a:r>
              <a:rPr lang="es-ES" i="1" dirty="0" err="1">
                <a:hlinkClick r:id="rId3"/>
              </a:rPr>
              <a:t>xena</a:t>
            </a:r>
            <a:r>
              <a:rPr lang="es-ES" dirty="0">
                <a:hlinkClick r:id="rId3"/>
              </a:rPr>
              <a:t> De </a:t>
            </a:r>
            <a:r>
              <a:rPr lang="es-ES" dirty="0" err="1">
                <a:hlinkClick r:id="rId3"/>
              </a:rPr>
              <a:t>Weerdt</a:t>
            </a:r>
            <a:r>
              <a:rPr lang="es-ES" dirty="0">
                <a:hlinkClick r:id="rId3"/>
              </a:rPr>
              <a:t>, 1986</a:t>
            </a:r>
            <a:r>
              <a:rPr lang="es-ES" dirty="0"/>
              <a:t> =&gt; marine </a:t>
            </a:r>
            <a:r>
              <a:rPr lang="es-ES" dirty="0" err="1"/>
              <a:t>sponge</a:t>
            </a:r>
            <a:r>
              <a:rPr lang="es-ES" dirty="0"/>
              <a:t> </a:t>
            </a:r>
            <a:r>
              <a:rPr lang="es-ES" dirty="0" err="1"/>
              <a:t>species</a:t>
            </a:r>
            <a:r>
              <a:rPr lang="es-ES" dirty="0"/>
              <a:t>, </a:t>
            </a:r>
            <a:r>
              <a:rPr lang="es-ES" dirty="0" err="1"/>
              <a:t>alien</a:t>
            </a:r>
            <a:r>
              <a:rPr lang="es-ES" dirty="0"/>
              <a:t> &amp; </a:t>
            </a:r>
            <a:r>
              <a:rPr lang="es-ES" dirty="0" err="1"/>
              <a:t>european</a:t>
            </a:r>
            <a:endParaRPr lang="es-ES" dirty="0"/>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35</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marL="158750" indent="0">
              <a:buNone/>
            </a:pPr>
            <a:r>
              <a:rPr lang="en-US" sz="1200" b="0" i="0" u="none" strike="noStrike" kern="1200" baseline="0" dirty="0">
                <a:solidFill>
                  <a:schemeClr val="tx1"/>
                </a:solidFill>
                <a:latin typeface="+mn-lt"/>
                <a:ea typeface="+mn-ea"/>
                <a:cs typeface="+mn-cs"/>
              </a:rPr>
              <a:t>There are a few ways </a:t>
            </a: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relates to other data systems, and they fall into four broad categories can be identified: </a:t>
            </a:r>
          </a:p>
          <a:p>
            <a:pPr marL="158750" indent="0">
              <a:buNone/>
            </a:pPr>
            <a:endParaRPr lang="en-US" sz="1200" b="0" i="0" u="none" strike="noStrike" kern="1200" baseline="0" dirty="0">
              <a:solidFill>
                <a:schemeClr val="tx1"/>
              </a:solidFill>
              <a:latin typeface="+mn-lt"/>
              <a:ea typeface="+mn-ea"/>
              <a:cs typeface="+mn-cs"/>
            </a:endParaRP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data supplier to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integrator of relevant data from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quality control tool for the (taxonomic) content of other systems, projects and initiatives or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infrastructure to host and rescue databases at the risk of being lost. </a:t>
            </a:r>
          </a:p>
          <a:p>
            <a:pPr marL="228600" indent="-228600">
              <a:buAutoNum type="arabicParenBoth"/>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err="1">
                <a:solidFill>
                  <a:schemeClr val="tx1"/>
                </a:solidFill>
                <a:latin typeface="+mn-lt"/>
                <a:ea typeface="+mn-ea"/>
                <a:cs typeface="+mn-cs"/>
              </a:rPr>
              <a:t>NeMys</a:t>
            </a:r>
            <a:r>
              <a:rPr lang="en-US" sz="1200" b="0" i="0" u="none" strike="noStrike" kern="1200" baseline="0" dirty="0">
                <a:solidFill>
                  <a:schemeClr val="tx1"/>
                </a:solidFill>
                <a:latin typeface="+mn-lt"/>
                <a:ea typeface="+mn-ea"/>
                <a:cs typeface="+mn-cs"/>
              </a:rPr>
              <a:t>: World List of Free-living Marine Nematodes; </a:t>
            </a:r>
          </a:p>
          <a:p>
            <a:pPr marL="0" indent="0">
              <a:buNone/>
            </a:pPr>
            <a:r>
              <a:rPr lang="en-US" sz="1200" b="0" i="0" u="none" strike="noStrike" kern="1200" baseline="0" dirty="0">
                <a:solidFill>
                  <a:schemeClr val="tx1"/>
                </a:solidFill>
                <a:latin typeface="+mn-lt"/>
                <a:ea typeface="+mn-ea"/>
                <a:cs typeface="+mn-cs"/>
              </a:rPr>
              <a:t>IRMNG: </a:t>
            </a:r>
            <a:r>
              <a:rPr lang="nl-BE" sz="1200" b="0" i="0" u="none" strike="noStrike" kern="1200" baseline="0" dirty="0">
                <a:solidFill>
                  <a:schemeClr val="tx1"/>
                </a:solidFill>
                <a:latin typeface="+mn-lt"/>
                <a:ea typeface="+mn-ea"/>
                <a:cs typeface="+mn-cs"/>
              </a:rPr>
              <a:t>Interim Register </a:t>
            </a:r>
            <a:r>
              <a:rPr lang="nl-BE" sz="1200" b="0" i="0" u="none" strike="noStrike" kern="1200" baseline="0" dirty="0" err="1">
                <a:solidFill>
                  <a:schemeClr val="tx1"/>
                </a:solidFill>
                <a:latin typeface="+mn-lt"/>
                <a:ea typeface="+mn-ea"/>
                <a:cs typeface="+mn-cs"/>
              </a:rPr>
              <a:t>for</a:t>
            </a:r>
            <a:r>
              <a:rPr lang="nl-BE" sz="1200" b="0" i="0" u="none" strike="noStrike" kern="1200" baseline="0" dirty="0">
                <a:solidFill>
                  <a:schemeClr val="tx1"/>
                </a:solidFill>
                <a:latin typeface="+mn-lt"/>
                <a:ea typeface="+mn-ea"/>
                <a:cs typeface="+mn-cs"/>
              </a:rPr>
              <a:t> Marine &amp; Non-marine Genera; </a:t>
            </a:r>
          </a:p>
          <a:p>
            <a:pPr marL="0" indent="0">
              <a:buNone/>
            </a:pPr>
            <a:r>
              <a:rPr lang="nl-BE" sz="1200" b="0" i="0" u="none" strike="noStrike" kern="1200" baseline="0" dirty="0">
                <a:solidFill>
                  <a:schemeClr val="tx1"/>
                </a:solidFill>
                <a:latin typeface="+mn-lt"/>
                <a:ea typeface="+mn-ea"/>
                <a:cs typeface="+mn-cs"/>
              </a:rPr>
              <a:t>CLEMAM: Checklist of European Marine </a:t>
            </a:r>
            <a:r>
              <a:rPr lang="nl-BE" sz="1200" b="0" i="0" u="none" strike="noStrike" kern="1200" baseline="0" dirty="0" err="1">
                <a:solidFill>
                  <a:schemeClr val="tx1"/>
                </a:solidFill>
                <a:latin typeface="+mn-lt"/>
                <a:ea typeface="+mn-ea"/>
                <a:cs typeface="+mn-cs"/>
              </a:rPr>
              <a:t>Molluscs</a:t>
            </a:r>
            <a:r>
              <a:rPr lang="nl-BE" sz="1200" b="0" i="0" u="none" strike="noStrike" kern="1200" baseline="0" dirty="0">
                <a:solidFill>
                  <a:schemeClr val="tx1"/>
                </a:solidFill>
                <a:latin typeface="+mn-lt"/>
                <a:ea typeface="+mn-ea"/>
                <a:cs typeface="+mn-cs"/>
              </a:rPr>
              <a:t>; </a:t>
            </a:r>
          </a:p>
          <a:p>
            <a:pPr marL="0" indent="0">
              <a:buNone/>
            </a:pP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Global </a:t>
            </a: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Checklist; </a:t>
            </a:r>
          </a:p>
          <a:p>
            <a:pPr marL="0" indent="0">
              <a:buNone/>
            </a:pPr>
            <a:r>
              <a:rPr lang="nl-BE" sz="1200" b="0" i="0" u="none" strike="noStrike" kern="1200" baseline="0" dirty="0">
                <a:solidFill>
                  <a:schemeClr val="tx1"/>
                </a:solidFill>
                <a:latin typeface="+mn-lt"/>
                <a:ea typeface="+mn-ea"/>
                <a:cs typeface="+mn-cs"/>
              </a:rPr>
              <a:t>OBIS: Ocean </a:t>
            </a:r>
            <a:r>
              <a:rPr lang="nl-BE" sz="1200" b="0" i="0" u="none" strike="noStrike" kern="1200" baseline="0" dirty="0" err="1">
                <a:solidFill>
                  <a:schemeClr val="tx1"/>
                </a:solidFill>
                <a:latin typeface="+mn-lt"/>
                <a:ea typeface="+mn-ea"/>
                <a:cs typeface="+mn-cs"/>
              </a:rPr>
              <a:t>Biogeographic</a:t>
            </a:r>
            <a:r>
              <a:rPr lang="nl-BE" sz="1200" b="0" i="0" u="none" strike="noStrike" kern="1200" baseline="0" dirty="0">
                <a:solidFill>
                  <a:schemeClr val="tx1"/>
                </a:solidFill>
                <a:latin typeface="+mn-lt"/>
                <a:ea typeface="+mn-ea"/>
                <a:cs typeface="+mn-cs"/>
              </a:rPr>
              <a:t> Information System; </a:t>
            </a:r>
          </a:p>
          <a:p>
            <a:pPr marL="0" indent="0">
              <a:buNone/>
            </a:pPr>
            <a:r>
              <a:rPr lang="nl-BE" sz="1200" b="0" i="0" u="none" strike="noStrike" kern="1200" baseline="0" dirty="0" err="1">
                <a:solidFill>
                  <a:schemeClr val="tx1"/>
                </a:solidFill>
                <a:latin typeface="+mn-lt"/>
                <a:ea typeface="+mn-ea"/>
                <a:cs typeface="+mn-cs"/>
              </a:rPr>
              <a:t>EurOBIS</a:t>
            </a:r>
            <a:r>
              <a:rPr lang="nl-BE" sz="1200" b="0" i="0" u="none" strike="noStrike" kern="1200" baseline="0" dirty="0">
                <a:solidFill>
                  <a:schemeClr val="tx1"/>
                </a:solidFill>
                <a:latin typeface="+mn-lt"/>
                <a:ea typeface="+mn-ea"/>
                <a:cs typeface="+mn-cs"/>
              </a:rPr>
              <a:t>: European node of OBIS; </a:t>
            </a:r>
          </a:p>
          <a:p>
            <a:pPr marL="0" indent="0">
              <a:buNone/>
            </a:pPr>
            <a:r>
              <a:rPr lang="nl-BE" sz="1200" b="0" i="0" u="none" strike="noStrike" kern="1200" baseline="0" dirty="0">
                <a:solidFill>
                  <a:schemeClr val="tx1"/>
                </a:solidFill>
                <a:latin typeface="+mn-lt"/>
                <a:ea typeface="+mn-ea"/>
                <a:cs typeface="+mn-cs"/>
              </a:rPr>
              <a:t>Marine VRE: Marine Virtual </a:t>
            </a:r>
            <a:r>
              <a:rPr lang="en-US" sz="1200" b="0" i="0" u="none" strike="noStrike" kern="1200" baseline="0" dirty="0">
                <a:solidFill>
                  <a:schemeClr val="tx1"/>
                </a:solidFill>
                <a:latin typeface="+mn-lt"/>
                <a:ea typeface="+mn-ea"/>
                <a:cs typeface="+mn-cs"/>
              </a:rPr>
              <a:t>Research Environment; </a:t>
            </a:r>
          </a:p>
          <a:p>
            <a:pPr marL="0" indent="0">
              <a:buNone/>
            </a:pPr>
            <a:r>
              <a:rPr lang="en-US" sz="1200" b="0" i="0" u="none" strike="noStrike" kern="1200" baseline="0" dirty="0">
                <a:solidFill>
                  <a:schemeClr val="tx1"/>
                </a:solidFill>
                <a:latin typeface="+mn-lt"/>
                <a:ea typeface="+mn-ea"/>
                <a:cs typeface="+mn-cs"/>
              </a:rPr>
              <a:t>GBIF: Global Biodiversity Information Facility; </a:t>
            </a:r>
          </a:p>
          <a:p>
            <a:pPr marL="0" indent="0">
              <a:buNone/>
            </a:pPr>
            <a:r>
              <a:rPr lang="en-US" sz="1200" b="0" i="0" u="none" strike="noStrike" kern="1200" baseline="0" dirty="0" err="1">
                <a:solidFill>
                  <a:schemeClr val="tx1"/>
                </a:solidFill>
                <a:latin typeface="+mn-lt"/>
                <a:ea typeface="+mn-ea"/>
                <a:cs typeface="+mn-cs"/>
              </a:rPr>
              <a:t>Turbellaria</a:t>
            </a:r>
            <a:r>
              <a:rPr lang="en-US"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Turbellarian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Taxonomic</a:t>
            </a:r>
            <a:r>
              <a:rPr lang="nl-BE" sz="1200" b="0" i="0" u="none" strike="noStrike" kern="1200" baseline="0" dirty="0">
                <a:solidFill>
                  <a:schemeClr val="tx1"/>
                </a:solidFill>
                <a:latin typeface="+mn-lt"/>
                <a:ea typeface="+mn-ea"/>
                <a:cs typeface="+mn-cs"/>
              </a:rPr>
              <a:t> Database; </a:t>
            </a:r>
          </a:p>
          <a:p>
            <a:pPr marL="0" indent="0">
              <a:buNone/>
            </a:pP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Phylum</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list of </a:t>
            </a:r>
            <a:r>
              <a:rPr lang="nl-BE" sz="1200" b="0" i="0" u="none" strike="noStrike" kern="1200" baseline="0" dirty="0" err="1">
                <a:solidFill>
                  <a:schemeClr val="tx1"/>
                </a:solidFill>
                <a:latin typeface="+mn-lt"/>
                <a:ea typeface="+mn-ea"/>
                <a:cs typeface="+mn-cs"/>
              </a:rPr>
              <a:t>all</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valid</a:t>
            </a:r>
            <a:r>
              <a:rPr lang="nl-BE" sz="1200" b="0" i="0" u="none" strike="noStrike" kern="1200" baseline="0" dirty="0">
                <a:solidFill>
                  <a:schemeClr val="tx1"/>
                </a:solidFill>
                <a:latin typeface="+mn-lt"/>
                <a:ea typeface="+mn-ea"/>
                <a:cs typeface="+mn-cs"/>
              </a:rPr>
              <a:t> species </a:t>
            </a:r>
            <a:r>
              <a:rPr lang="en-US" sz="1200" b="0" i="0" u="none" strike="noStrike" kern="1200" baseline="0" dirty="0">
                <a:solidFill>
                  <a:schemeClr val="tx1"/>
                </a:solidFill>
                <a:latin typeface="+mn-lt"/>
                <a:ea typeface="+mn-ea"/>
                <a:cs typeface="+mn-cs"/>
              </a:rPr>
              <a:t>names; </a:t>
            </a:r>
          </a:p>
          <a:p>
            <a:pPr marL="0" indent="0">
              <a:buNone/>
            </a:pPr>
            <a:r>
              <a:rPr lang="en-US" sz="1200" b="0" i="0" u="none" strike="noStrike" kern="1200" baseline="0" dirty="0">
                <a:solidFill>
                  <a:schemeClr val="tx1"/>
                </a:solidFill>
                <a:latin typeface="+mn-lt"/>
                <a:ea typeface="+mn-ea"/>
                <a:cs typeface="+mn-cs"/>
              </a:rPr>
              <a:t>IF: Index </a:t>
            </a:r>
            <a:r>
              <a:rPr lang="en-US" sz="1200" b="0" i="0" u="none" strike="noStrike" kern="1200" baseline="0" dirty="0" err="1">
                <a:solidFill>
                  <a:schemeClr val="tx1"/>
                </a:solidFill>
                <a:latin typeface="+mn-lt"/>
                <a:ea typeface="+mn-ea"/>
                <a:cs typeface="+mn-cs"/>
              </a:rPr>
              <a:t>Fungorum</a:t>
            </a:r>
            <a:r>
              <a:rPr lang="en-US" sz="1200" b="0" i="0" u="none" strike="noStrike" kern="1200" baseline="0" dirty="0">
                <a:solidFill>
                  <a:schemeClr val="tx1"/>
                </a:solidFill>
                <a:latin typeface="+mn-lt"/>
                <a:ea typeface="+mn-ea"/>
                <a:cs typeface="+mn-cs"/>
              </a:rPr>
              <a:t>; </a:t>
            </a:r>
          </a:p>
          <a:p>
            <a:pPr marL="0" indent="0">
              <a:buNone/>
            </a:pPr>
            <a:r>
              <a:rPr lang="en-US" sz="1200" b="0" i="0" u="none" strike="noStrike" kern="1200" baseline="0" dirty="0">
                <a:solidFill>
                  <a:schemeClr val="tx1"/>
                </a:solidFill>
                <a:latin typeface="+mn-lt"/>
                <a:ea typeface="+mn-ea"/>
                <a:cs typeface="+mn-cs"/>
              </a:rPr>
              <a:t>ICTV: International Committee on Taxonomy of Viruses;</a:t>
            </a:r>
          </a:p>
          <a:p>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Recent &amp; Fossil </a:t>
            </a:r>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a:t>
            </a:r>
          </a:p>
          <a:p>
            <a:r>
              <a:rPr lang="nl-BE" sz="1200" b="0" i="0" u="none" strike="noStrike" kern="1200" baseline="0" dirty="0">
                <a:solidFill>
                  <a:schemeClr val="tx1"/>
                </a:solidFill>
                <a:latin typeface="+mn-lt"/>
                <a:ea typeface="+mn-ea"/>
                <a:cs typeface="+mn-cs"/>
              </a:rPr>
              <a:t>AFD: </a:t>
            </a:r>
            <a:r>
              <a:rPr lang="nl-BE" sz="1200" b="0" i="0" u="none" strike="noStrike" kern="1200" baseline="0" dirty="0" err="1">
                <a:solidFill>
                  <a:schemeClr val="tx1"/>
                </a:solidFill>
                <a:latin typeface="+mn-lt"/>
                <a:ea typeface="+mn-ea"/>
                <a:cs typeface="+mn-cs"/>
              </a:rPr>
              <a:t>Australian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Faunal</a:t>
            </a:r>
            <a:r>
              <a:rPr lang="nl-BE" sz="1200" b="0" i="0" u="none" strike="noStrike" kern="1200" baseline="0" dirty="0">
                <a:solidFill>
                  <a:schemeClr val="tx1"/>
                </a:solidFill>
                <a:latin typeface="+mn-lt"/>
                <a:ea typeface="+mn-ea"/>
                <a:cs typeface="+mn-cs"/>
              </a:rPr>
              <a:t> Directory; </a:t>
            </a:r>
          </a:p>
          <a:p>
            <a:r>
              <a:rPr lang="nl-BE" sz="1200" b="0" i="0" u="none" strike="noStrike" kern="1200" baseline="0" dirty="0">
                <a:solidFill>
                  <a:schemeClr val="tx1"/>
                </a:solidFill>
                <a:latin typeface="+mn-lt"/>
                <a:ea typeface="+mn-ea"/>
                <a:cs typeface="+mn-cs"/>
              </a:rPr>
              <a:t>FADA: </a:t>
            </a:r>
            <a:r>
              <a:rPr lang="nl-BE" sz="1200" b="0" i="0" u="none" strike="noStrike" kern="1200" baseline="0" dirty="0" err="1">
                <a:solidFill>
                  <a:schemeClr val="tx1"/>
                </a:solidFill>
                <a:latin typeface="+mn-lt"/>
                <a:ea typeface="+mn-ea"/>
                <a:cs typeface="+mn-cs"/>
              </a:rPr>
              <a:t>Freshwater</a:t>
            </a:r>
            <a:r>
              <a:rPr lang="nl-BE"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Animal Diversity Assessment; </a:t>
            </a:r>
          </a:p>
          <a:p>
            <a:r>
              <a:rPr lang="en-US" sz="1200" b="0" i="0" u="none" strike="noStrike" kern="1200" baseline="0" dirty="0" err="1">
                <a:solidFill>
                  <a:schemeClr val="tx1"/>
                </a:solidFill>
                <a:latin typeface="+mn-lt"/>
                <a:ea typeface="+mn-ea"/>
                <a:cs typeface="+mn-cs"/>
              </a:rPr>
              <a:t>EoL</a:t>
            </a:r>
            <a:r>
              <a:rPr lang="en-US" sz="1200" b="0" i="0" u="none" strike="noStrike" kern="1200" baseline="0" dirty="0">
                <a:solidFill>
                  <a:schemeClr val="tx1"/>
                </a:solidFill>
                <a:latin typeface="+mn-lt"/>
                <a:ea typeface="+mn-ea"/>
                <a:cs typeface="+mn-cs"/>
              </a:rPr>
              <a:t>: Encyclopedia of Life; </a:t>
            </a:r>
          </a:p>
          <a:p>
            <a:r>
              <a:rPr lang="en-US" sz="1200" b="0" i="0" u="none" strike="noStrike" kern="1200" baseline="0" dirty="0" err="1">
                <a:solidFill>
                  <a:schemeClr val="tx1"/>
                </a:solidFill>
                <a:latin typeface="+mn-lt"/>
                <a:ea typeface="+mn-ea"/>
                <a:cs typeface="+mn-cs"/>
              </a:rPr>
              <a:t>CoL</a:t>
            </a:r>
            <a:r>
              <a:rPr lang="en-US" sz="1200" b="0" i="0" u="none" strike="noStrike" kern="1200" baseline="0" dirty="0">
                <a:solidFill>
                  <a:schemeClr val="tx1"/>
                </a:solidFill>
                <a:latin typeface="+mn-lt"/>
                <a:ea typeface="+mn-ea"/>
                <a:cs typeface="+mn-cs"/>
              </a:rPr>
              <a:t>: Catalogue of Life; </a:t>
            </a:r>
          </a:p>
          <a:p>
            <a:r>
              <a:rPr lang="en-US" sz="1200" b="0" i="0" u="none" strike="noStrike" kern="1200" baseline="0" dirty="0">
                <a:solidFill>
                  <a:schemeClr val="tx1"/>
                </a:solidFill>
                <a:latin typeface="+mn-lt"/>
                <a:ea typeface="+mn-ea"/>
                <a:cs typeface="+mn-cs"/>
              </a:rPr>
              <a:t>PESI: Pan-European Species directories Infrastructure; </a:t>
            </a:r>
          </a:p>
          <a:p>
            <a:r>
              <a:rPr lang="en-US" sz="1200" b="0" i="0" u="none" strike="noStrike" kern="1200" baseline="0" dirty="0" err="1">
                <a:solidFill>
                  <a:schemeClr val="tx1"/>
                </a:solidFill>
                <a:latin typeface="+mn-lt"/>
                <a:ea typeface="+mn-ea"/>
                <a:cs typeface="+mn-cs"/>
              </a:rPr>
              <a:t>OToL</a:t>
            </a:r>
            <a:r>
              <a:rPr lang="en-US" sz="1200" b="0" i="0" u="none" strike="noStrike" kern="1200" baseline="0" dirty="0">
                <a:solidFill>
                  <a:schemeClr val="tx1"/>
                </a:solidFill>
                <a:latin typeface="+mn-lt"/>
                <a:ea typeface="+mn-ea"/>
                <a:cs typeface="+mn-cs"/>
              </a:rPr>
              <a:t>: Open Tree of Life. </a:t>
            </a:r>
          </a:p>
          <a:p>
            <a:endParaRPr lang="nl-BE" dirty="0"/>
          </a:p>
          <a:p>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36</a:t>
            </a:fld>
            <a:endParaRPr lang="nl-BE"/>
          </a:p>
        </p:txBody>
      </p:sp>
    </p:spTree>
    <p:extLst>
      <p:ext uri="{BB962C8B-B14F-4D97-AF65-F5344CB8AC3E}">
        <p14:creationId xmlns:p14="http://schemas.microsoft.com/office/powerpoint/2010/main" val="3367459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400 taxonomic experts across 40 countries and 190 institutes, including Curtis Suttle and Evgeny Pakhomov over at UBC’s Earth, Ocean and Atmospheric Sciences department, who are taxonomic experts in viruses and antarctic marine species, respectively.</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37</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in </a:t>
            </a:r>
            <a:r>
              <a:rPr lang="en-US" dirty="0" err="1"/>
              <a:t>WoRMS</a:t>
            </a:r>
            <a:r>
              <a:rPr lang="en-US" dirty="0"/>
              <a:t>, you get regional vernaculars in many different languages, you get distribution data if such data has been submitted and verified, you get images if they’ve been submitted, you get other weirder attributes like host-parasite relationships and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To optimize the discoverability and re-use of the data we collect, OTN and OBIS Canada are participating nodes of the Ocean Biogeographic Information System, which is a UNESCO-Intergovernmental Oceanographic Commission initiative to aggregate and make available the world’s understanding of marine animal presence and biodiversity. Our data, once released publicly, joins a huge and wide-ranging data system of all the ways in which humans (and our machines) have determined the presence of marine taxa in space and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911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which I’m not afraid to say I had to look up the meaning of, it’s the original name on which the new name for a species is based. So you can trace the history of a species’ classification using the </a:t>
            </a:r>
            <a:r>
              <a:rPr lang="en-US" dirty="0" err="1"/>
              <a:t>basionyms</a:t>
            </a:r>
            <a:r>
              <a:rPr lang="en-US" dirty="0"/>
              <a:t>. a reference to the original naming publication, and a visual representation, images, </a:t>
            </a:r>
            <a:r>
              <a:rPr lang="en-US" dirty="0" err="1"/>
              <a:t>ilustrations</a:t>
            </a:r>
            <a:r>
              <a:rPr lang="en-US" dirty="0"/>
              <a:t>, classification sheets, etc.</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72654" lvl="1" indent="-272654">
              <a:buFont typeface="Arial" pitchFamily="34" charset="0"/>
              <a:buChar char="•"/>
            </a:pPr>
            <a:r>
              <a:rPr lang="en-US" sz="1100" dirty="0"/>
              <a:t>Stats recap: read slide  (update before presentation via http://www.marinespecies.org/aphia.php?p=stats </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There’ll always be more to do, new species are discovered, described, updated, reclassified, and there is a high scores page for taxonomic editor contributions to the Registry. The work that these volunteers do is vital for those of us who depend upon </a:t>
            </a:r>
            <a:r>
              <a:rPr lang="en-US" sz="1100" dirty="0" err="1"/>
              <a:t>WoRMS</a:t>
            </a:r>
            <a:r>
              <a:rPr lang="en-US" sz="1100" dirty="0"/>
              <a:t> for our quality control, and there are many of us who do. As of 2017 there were:</a:t>
            </a:r>
          </a:p>
          <a:p>
            <a:pPr marL="272654" lvl="1" indent="-272654">
              <a:buFont typeface="Arial" pitchFamily="34" charset="0"/>
              <a:buChar char="•"/>
            </a:pPr>
            <a:endParaRPr lang="en-US" sz="1100" dirty="0"/>
          </a:p>
          <a:p>
            <a:pPr marL="272654" lvl="1" indent="-272654">
              <a:buFont typeface="Arial" pitchFamily="34" charset="0"/>
              <a:buChar char="•"/>
            </a:pPr>
            <a:r>
              <a:rPr lang="en-US" sz="1100" dirty="0"/>
              <a:t>Usage:</a:t>
            </a:r>
          </a:p>
          <a:p>
            <a:pPr lvl="1"/>
            <a:r>
              <a:rPr lang="nl-NL" sz="1100" dirty="0"/>
              <a:t>± 90,000 unique visitors per month</a:t>
            </a:r>
          </a:p>
          <a:p>
            <a:pPr lvl="1"/>
            <a:r>
              <a:rPr lang="nl-NL" sz="1100" dirty="0"/>
              <a:t>± 3 million hits per month</a:t>
            </a:r>
          </a:p>
          <a:p>
            <a:pPr lvl="1"/>
            <a:r>
              <a:rPr lang="nl-NL" sz="1100" dirty="0"/>
              <a:t>&gt;150 registered users of our web services</a:t>
            </a:r>
          </a:p>
          <a:p>
            <a:pPr lvl="1"/>
            <a:r>
              <a:rPr lang="nl-NL" sz="1100" dirty="0"/>
              <a:t>&gt; 80 institutes/organisations receive </a:t>
            </a:r>
            <a:r>
              <a:rPr lang="en-US" sz="1100" dirty="0"/>
              <a:t>access to download a monthly copy of </a:t>
            </a:r>
            <a:r>
              <a:rPr lang="en-US" sz="1100" dirty="0" err="1"/>
              <a:t>WoRMS</a:t>
            </a:r>
            <a:endParaRPr lang="nl-BE" sz="1100" dirty="0"/>
          </a:p>
          <a:p>
            <a:endParaRPr lang="nl-BE" dirty="0"/>
          </a:p>
          <a:p>
            <a:pPr marL="158750" indent="0">
              <a:buNone/>
            </a:pPr>
            <a:r>
              <a:rPr lang="nl-BE" dirty="0"/>
              <a:t>And in the years between then and now, the number of non-marine species being tracked here has tripled and the number of citations for WoRMS has gone from 1,500 to almost 10,000. Many of us depend on this taxonomic data system, and appreciate the time and effort you experts take to ensure accurate and timely information is being served.</a:t>
            </a:r>
          </a:p>
        </p:txBody>
      </p:sp>
      <p:sp>
        <p:nvSpPr>
          <p:cNvPr id="4" name="Slide Number Placeholder 3"/>
          <p:cNvSpPr>
            <a:spLocks noGrp="1"/>
          </p:cNvSpPr>
          <p:nvPr>
            <p:ph type="sldNum" sz="quarter" idx="10"/>
          </p:nvPr>
        </p:nvSpPr>
        <p:spPr/>
        <p:txBody>
          <a:bodyPr/>
          <a:lstStyle/>
          <a:p>
            <a:fld id="{C65F9F6C-32B4-43F6-82A2-692A887EFE78}" type="slidenum">
              <a:rPr lang="nl-NL" smtClean="0"/>
              <a:pPr/>
              <a:t>41</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here’s what a species result page looks like on the </a:t>
            </a:r>
            <a:r>
              <a:rPr lang="en-US" dirty="0" err="1"/>
              <a:t>WoRMS</a:t>
            </a:r>
            <a:r>
              <a:rPr lang="en-US" dirty="0"/>
              <a:t> web-front, this is for something I bugged them to add back in 2016, when they were still considering whether they wanted to incorporate freshwater species. Its got fully confirmed taxonomic information,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the various service endpoints they support. I’m proud/ashamed to say that my example implementation of how to use the SOAP service is still listed there, though I didn’t get to write the actual instructions for deploying it, I just gave them a file called </a:t>
            </a:r>
            <a:r>
              <a:rPr lang="en-US" dirty="0" err="1"/>
              <a:t>worms.py</a:t>
            </a:r>
            <a:r>
              <a:rPr lang="en-US" dirty="0"/>
              <a:t> that had functions with SOAP-</a:t>
            </a:r>
            <a:r>
              <a:rPr lang="en-US" dirty="0" err="1"/>
              <a:t>py</a:t>
            </a:r>
            <a:r>
              <a:rPr lang="en-US" dirty="0"/>
              <a:t> and SUDS implementations, and they wrapped it in command-line arguments and put it on there. Since then they’ve had a REST API stood up and we really do recommend going with that one.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dirty="0"/>
              <a:t>So how do OBIS and </a:t>
            </a:r>
            <a:r>
              <a:rPr lang="en-CA" dirty="0" err="1"/>
              <a:t>WoRMS</a:t>
            </a:r>
            <a:r>
              <a:rPr lang="en-CA" dirty="0"/>
              <a:t> intermingle?</a:t>
            </a:r>
          </a:p>
          <a:p>
            <a:r>
              <a:rPr lang="en-CA" dirty="0"/>
              <a:t>OBIS relies on </a:t>
            </a:r>
            <a:r>
              <a:rPr lang="en-CA" dirty="0" err="1"/>
              <a:t>WoRMS</a:t>
            </a:r>
            <a:r>
              <a:rPr lang="en-CA" dirty="0"/>
              <a:t> for verification of taxonomic data, and if matches can’t be found, they work with </a:t>
            </a:r>
            <a:r>
              <a:rPr lang="en-CA" dirty="0" err="1"/>
              <a:t>WoRMS</a:t>
            </a:r>
            <a:r>
              <a:rPr lang="en-CA" dirty="0"/>
              <a:t> editors to ensure that the gaps are filled</a:t>
            </a:r>
          </a:p>
          <a:p>
            <a:endParaRPr lang="en-CA"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nl-BE" sz="1100" dirty="0"/>
              <a:t>In 2012 OBIS began the process of matching every taxon in their data system with a real, approved WoRMS taxonomic entry. They had about 35,000 names to fix/match. As of right now, it’s mostly complete. Only a few hundred thousand entries out of the 65 million observations are still not taxon-matched in WoRMS, and everything that OTN adds has been verified in WoRMS, or we’ve asked them to add things to the data system. And if your species don’t fit the marine or freshwater it’s not to hard to verify your taxonomy against some part of the Aphia network, even the parts that aren’t WoRMS.</a:t>
            </a:r>
          </a:p>
          <a:p>
            <a:endParaRPr lang="en-CA" dirty="0"/>
          </a:p>
        </p:txBody>
      </p:sp>
    </p:spTree>
    <p:extLst>
      <p:ext uri="{BB962C8B-B14F-4D97-AF65-F5344CB8AC3E}">
        <p14:creationId xmlns:p14="http://schemas.microsoft.com/office/powerpoint/2010/main" val="732626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endParaRPr lang="nl-BE" sz="1200" strike="sngStrike" dirty="0"/>
          </a:p>
          <a:p>
            <a:pPr marL="285750" indent="-285750">
              <a:buFontTx/>
              <a:buChar char="-"/>
            </a:pPr>
            <a:r>
              <a:rPr lang="nl-BE" sz="1200" strike="sngStrike" dirty="0"/>
              <a:t>WoRMS editor(s) currently processing the names</a:t>
            </a:r>
          </a:p>
          <a:p>
            <a:pPr marL="285750" indent="-285750">
              <a:buFontTx/>
              <a:buChar char="-"/>
            </a:pPr>
            <a:r>
              <a:rPr lang="nl-BE" sz="1200" strike="sngStrike" dirty="0" err="1"/>
              <a:t>WoRMS</a:t>
            </a:r>
            <a:r>
              <a:rPr lang="nl-BE" sz="1200" strike="sngStrike" dirty="0"/>
              <a:t> DMT </a:t>
            </a:r>
            <a:r>
              <a:rPr lang="nl-BE" sz="1200" strike="sngStrike" dirty="0" err="1"/>
              <a:t>working</a:t>
            </a:r>
            <a:r>
              <a:rPr lang="nl-BE" sz="1200" strike="sngStrike" dirty="0"/>
              <a:t> on update (e.g. </a:t>
            </a:r>
            <a:r>
              <a:rPr lang="nl-BE" sz="1200" strike="sngStrike" dirty="0" err="1"/>
              <a:t>AlgaeBase</a:t>
            </a:r>
            <a:r>
              <a:rPr lang="nl-BE" sz="1200" strike="sngStrike" dirty="0"/>
              <a:t>)</a:t>
            </a:r>
          </a:p>
          <a:p>
            <a:pPr marL="285750" indent="-285750">
              <a:buFontTx/>
              <a:buChar char="-"/>
            </a:pPr>
            <a:r>
              <a:rPr lang="nl-BE" sz="1200" strike="sngStrike" dirty="0"/>
              <a:t>No </a:t>
            </a:r>
            <a:r>
              <a:rPr lang="nl-BE" sz="1200" strike="sngStrike" dirty="0" err="1"/>
              <a:t>WoRMS</a:t>
            </a:r>
            <a:r>
              <a:rPr lang="nl-BE" sz="1200" strike="sngStrike" dirty="0"/>
              <a:t> editor </a:t>
            </a:r>
            <a:r>
              <a:rPr lang="nl-BE" sz="1200" strike="sngStrike" dirty="0" err="1"/>
              <a:t>available</a:t>
            </a:r>
            <a:r>
              <a:rPr lang="nl-BE" sz="1200" strike="sngStrike" dirty="0"/>
              <a:t> </a:t>
            </a:r>
            <a:r>
              <a:rPr lang="nl-BE" sz="1200" strike="sngStrike" dirty="0" err="1"/>
              <a:t>for</a:t>
            </a:r>
            <a:r>
              <a:rPr lang="nl-BE" sz="1200" strike="sngStrike" dirty="0"/>
              <a:t> </a:t>
            </a:r>
            <a:r>
              <a:rPr lang="nl-BE" sz="1200" strike="sngStrike" dirty="0" err="1"/>
              <a:t>this</a:t>
            </a:r>
            <a:r>
              <a:rPr lang="nl-BE" sz="1200" strike="sngStrike" dirty="0"/>
              <a:t> </a:t>
            </a:r>
            <a:r>
              <a:rPr lang="nl-BE" sz="1200" strike="sngStrike" dirty="0" err="1"/>
              <a:t>group</a:t>
            </a:r>
            <a:r>
              <a:rPr lang="nl-BE" sz="1200" strike="sngStrike" dirty="0"/>
              <a:t>, </a:t>
            </a:r>
            <a:r>
              <a:rPr lang="nl-BE" sz="1200" strike="sngStrike" dirty="0" err="1"/>
              <a:t>so</a:t>
            </a:r>
            <a:r>
              <a:rPr lang="nl-BE" sz="1200" strike="sngStrike" dirty="0"/>
              <a:t> no way of </a:t>
            </a:r>
            <a:r>
              <a:rPr lang="nl-BE" sz="1200" strike="sngStrike" dirty="0" err="1"/>
              <a:t>verifying</a:t>
            </a:r>
            <a:r>
              <a:rPr lang="nl-BE" sz="1200" strike="sngStrike" dirty="0"/>
              <a:t>/</a:t>
            </a:r>
            <a:r>
              <a:rPr lang="nl-BE" sz="1200" strike="sngStrike" dirty="0" err="1"/>
              <a:t>correcting</a:t>
            </a:r>
            <a:r>
              <a:rPr lang="nl-BE" sz="1200" strike="sngStrike" baseline="0" dirty="0"/>
              <a:t> </a:t>
            </a:r>
            <a:r>
              <a:rPr lang="nl-BE" sz="1200" strike="sngStrike" baseline="0" dirty="0" err="1"/>
              <a:t>the</a:t>
            </a:r>
            <a:r>
              <a:rPr lang="nl-BE" sz="1200" strike="sngStrike" baseline="0" dirty="0"/>
              <a:t> name</a:t>
            </a:r>
          </a:p>
          <a:p>
            <a:pPr marL="285750" indent="-285750">
              <a:buFontTx/>
              <a:buChar char="-"/>
            </a:pPr>
            <a:r>
              <a:rPr lang="nl-BE" sz="1200" strike="sngStrike" baseline="0" dirty="0" err="1"/>
              <a:t>WoRMS</a:t>
            </a:r>
            <a:r>
              <a:rPr lang="nl-BE" sz="1200" strike="sngStrike" baseline="0" dirty="0"/>
              <a:t> complete </a:t>
            </a:r>
            <a:r>
              <a:rPr lang="nl-BE" sz="1200" strike="sngStrike" baseline="0" dirty="0" err="1"/>
              <a:t>nonsense</a:t>
            </a:r>
            <a:r>
              <a:rPr lang="nl-BE" sz="1200" strike="sngStrike" baseline="0" dirty="0"/>
              <a:t> </a:t>
            </a:r>
            <a:r>
              <a:rPr lang="nl-BE" sz="1200" strike="sngStrike" baseline="0" dirty="0" err="1"/>
              <a:t>and</a:t>
            </a:r>
            <a:r>
              <a:rPr lang="nl-BE" sz="1200" strike="sngStrike" baseline="0" dirty="0"/>
              <a:t> </a:t>
            </a:r>
            <a:r>
              <a:rPr lang="nl-BE" sz="1200" strike="sngStrike" baseline="0" dirty="0" err="1"/>
              <a:t>needs</a:t>
            </a:r>
            <a:r>
              <a:rPr lang="nl-BE" sz="1200" strike="sngStrike" baseline="0" dirty="0"/>
              <a:t> </a:t>
            </a:r>
            <a:r>
              <a:rPr lang="nl-BE" sz="1200" strike="sngStrike" baseline="0" dirty="0" err="1"/>
              <a:t>to</a:t>
            </a:r>
            <a:r>
              <a:rPr lang="nl-BE" sz="1200" strike="sngStrike" baseline="0" dirty="0"/>
              <a:t> </a:t>
            </a:r>
            <a:r>
              <a:rPr lang="nl-BE" sz="1200" strike="sngStrike" baseline="0" dirty="0" err="1"/>
              <a:t>be</a:t>
            </a:r>
            <a:r>
              <a:rPr lang="nl-BE" sz="1200" strike="sngStrike" baseline="0" dirty="0"/>
              <a:t> sent back </a:t>
            </a:r>
            <a:r>
              <a:rPr lang="nl-BE" sz="1200" strike="sngStrike" baseline="0" dirty="0" err="1"/>
              <a:t>to</a:t>
            </a:r>
            <a:r>
              <a:rPr lang="nl-BE" sz="1200" strike="sngStrike" baseline="0" dirty="0"/>
              <a:t> </a:t>
            </a:r>
            <a:r>
              <a:rPr lang="nl-BE" sz="1200" strike="sngStrike" baseline="0" dirty="0" err="1"/>
              <a:t>the</a:t>
            </a:r>
            <a:r>
              <a:rPr lang="nl-BE" sz="1200" strike="sngStrike" baseline="0" dirty="0"/>
              <a:t> </a:t>
            </a:r>
            <a:r>
              <a:rPr lang="nl-BE" sz="1200" strike="sngStrike" baseline="0" dirty="0" err="1"/>
              <a:t>original</a:t>
            </a:r>
            <a:r>
              <a:rPr lang="nl-BE" sz="1200" strike="sngStrike" baseline="0" dirty="0"/>
              <a:t> provider </a:t>
            </a:r>
            <a:r>
              <a:rPr lang="nl-BE" sz="1200" strike="sngStrike" baseline="0" dirty="0" err="1"/>
              <a:t>for</a:t>
            </a:r>
            <a:r>
              <a:rPr lang="nl-BE" sz="1200" strike="sngStrike" baseline="0" dirty="0"/>
              <a:t> </a:t>
            </a:r>
            <a:r>
              <a:rPr lang="nl-BE" sz="1200" strike="sngStrike" baseline="0" dirty="0" err="1"/>
              <a:t>additional</a:t>
            </a:r>
            <a:r>
              <a:rPr lang="nl-BE" sz="1200" strike="sngStrike" baseline="0" dirty="0"/>
              <a:t> check</a:t>
            </a:r>
            <a:endParaRPr lang="nl-BE" sz="1200" strike="sngStrike" dirty="0"/>
          </a:p>
          <a:p>
            <a:endParaRPr lang="nl-BE" dirty="0"/>
          </a:p>
        </p:txBody>
      </p:sp>
      <p:sp>
        <p:nvSpPr>
          <p:cNvPr id="4" name="Slide Number Placeholder 3"/>
          <p:cNvSpPr>
            <a:spLocks noGrp="1"/>
          </p:cNvSpPr>
          <p:nvPr>
            <p:ph type="sldNum" sz="quarter" idx="10"/>
          </p:nvPr>
        </p:nvSpPr>
        <p:spPr/>
        <p:txBody>
          <a:bodyPr/>
          <a:lstStyle/>
          <a:p>
            <a:fld id="{39DC604F-FC4C-4BA5-A0A4-5B4B2AB63882}" type="slidenum">
              <a:rPr lang="nl-BE" smtClean="0"/>
              <a:t>45</a:t>
            </a:fld>
            <a:endParaRPr lang="nl-BE"/>
          </a:p>
        </p:txBody>
      </p:sp>
    </p:spTree>
    <p:extLst>
      <p:ext uri="{BB962C8B-B14F-4D97-AF65-F5344CB8AC3E}">
        <p14:creationId xmlns:p14="http://schemas.microsoft.com/office/powerpoint/2010/main" val="27275160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dirty="0"/>
              <a:t> and OBIS gain the geographical backstop of species ranges, which can be used to identify geographic outliers in reported occurrences, and over time this sort of aggregation and comparison can then run both ways, allowing also for a new understanding of species range as we get more reports with time.</a:t>
            </a:r>
          </a:p>
        </p:txBody>
      </p:sp>
    </p:spTree>
    <p:extLst>
      <p:ext uri="{BB962C8B-B14F-4D97-AF65-F5344CB8AC3E}">
        <p14:creationId xmlns:p14="http://schemas.microsoft.com/office/powerpoint/2010/main" val="11375481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It’s an important step in OBIS’s QA/QC process and thanks to the </a:t>
            </a:r>
            <a:r>
              <a:rPr lang="en-US" dirty="0" err="1"/>
              <a:t>WoRMS</a:t>
            </a:r>
            <a:r>
              <a:rPr lang="en-US" dirty="0"/>
              <a:t> API that we’ll look at later on, it can pretty easily be part of your QC process as well.</a:t>
            </a:r>
          </a:p>
        </p:txBody>
      </p:sp>
    </p:spTree>
    <p:extLst>
      <p:ext uri="{BB962C8B-B14F-4D97-AF65-F5344CB8AC3E}">
        <p14:creationId xmlns:p14="http://schemas.microsoft.com/office/powerpoint/2010/main" val="15541287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We’ve given you the intro to what OBIS is and why it’s great, next I’ll talk to you about the first of the quality control resources that OBIS helps make available to you, then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mostly all the instruction that will be relevant to everyone’s situation equally, so from there on we’re going to do some hands-on sessions. We’ll look at an example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day, we’ll take what we’ve learned and work out how we might implement something for the datasets you have earmarked for submitting to OBIS Canada. We’ll work in groups ideally to decide what form to use, Occurrence or Event Core, and if you weren’t able to bring a dataset of yours to work with this week, we can brainstorm a couple other ideas for contributing to the OBIS effort. One idea I had was perhaps designing a data translation/pipeline that produces an OBIS compliant archive for a given biodiversity project held on the Open Canada site. If there’s enough metadata there that maps to what Darwin Core Archives need we may arrive at something useful. If there are programmers without datasets to manage, I think pairing you with folks who have data but are less advanced coders could be very beneficial. Otherwise, If there’s a relevant project idea you have at the end of the instruction period, we can get a start on scoping it on day 3, and see how far we can go with it before the end of day 4.</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Our ocean provides essential services to humankind, and we all know that a healthy ocean teeming with life will support and enhance people’s lives and livelihoods.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7416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98290072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98290072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98290072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98290072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98290072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98290072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982900727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98290072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8290072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8290072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902c3b90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902c3b90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982900727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982900727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98290072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98290072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However, our oceans’ biodiversity continues to be threatened and to counter global environmental issues and ensure the sustainable use of marine resources, we need data-driven research to inform conservation and ocean management.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5575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98290072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9829007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98290072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98290072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a:solidFill>
                  <a:schemeClr val="tx1"/>
                </a:solidFill>
                <a:effectLst/>
                <a:latin typeface="+mn-lt"/>
                <a:ea typeface="+mn-ea"/>
                <a:cs typeface="+mn-cs"/>
              </a:rPr>
              <a:t>A lot of data already exist, but the challenge lies in finding, accessing and making sense of the myriad of existing, but dispersed pieces of data</a:t>
            </a:r>
            <a:r>
              <a:rPr lang="en-GB" sz="1200" b="0" i="0" kern="1200" dirty="0">
                <a:solidFill>
                  <a:schemeClr val="tx1"/>
                </a:solidFill>
                <a:effectLst/>
                <a:latin typeface="+mn-lt"/>
                <a:ea typeface="+mn-ea"/>
                <a:cs typeface="+mn-cs"/>
              </a:rPr>
              <a:t>. </a:t>
            </a: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95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And what makes this </a:t>
            </a:r>
            <a:r>
              <a:rPr lang="en-GB" sz="1200" kern="1200" dirty="0" err="1">
                <a:solidFill>
                  <a:schemeClr val="tx1"/>
                </a:solidFill>
                <a:effectLst/>
                <a:latin typeface="+mn-lt"/>
                <a:ea typeface="+mn-ea"/>
                <a:cs typeface="+mn-cs"/>
              </a:rPr>
              <a:t>endeavor</a:t>
            </a:r>
            <a:r>
              <a:rPr lang="en-GB" sz="1200" kern="1200" dirty="0">
                <a:solidFill>
                  <a:schemeClr val="tx1"/>
                </a:solidFill>
                <a:effectLst/>
                <a:latin typeface="+mn-lt"/>
                <a:ea typeface="+mn-ea"/>
                <a:cs typeface="+mn-cs"/>
              </a:rPr>
              <a:t> even more challenging is that data are often not encoded following international data standards and best practices. Also, they often lack the necessary contextual metadata that is required to correctly re-use the data.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25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20 years now, OBIS has been building a central global platform that provides free access to the world’s ocean biodiversity and biogeographic data.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604F2-E9A9-8C44-B6E2-1BEDE89CB8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137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6-2-2021</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6/02/2021</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120C-1A46-0148-8C25-1F558FD60C1E}"/>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52C0B5CA-5557-B348-834A-96276329B94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5770932-E297-5F41-9104-1EBF87735D97}"/>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5" name="Footer Placeholder 4">
            <a:extLst>
              <a:ext uri="{FF2B5EF4-FFF2-40B4-BE49-F238E27FC236}">
                <a16:creationId xmlns:a16="http://schemas.microsoft.com/office/drawing/2014/main" id="{D5A132A7-8AA6-FC47-9A5A-58A80EC781C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37ADED1-1877-6D46-A8F7-0C274F731665}"/>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962290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BEF57-AAF4-D14D-831E-9898FC09A481}"/>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223E4EF-7F43-F148-BDF8-24E44E0C0F23}"/>
              </a:ext>
            </a:extLst>
          </p:cNvPr>
          <p:cNvSpPr>
            <a:spLocks noGrp="1"/>
          </p:cNvSpPr>
          <p:nvPr>
            <p:ph idx="1"/>
          </p:nvPr>
        </p:nvSpPr>
        <p:spPr>
          <a:xfrm>
            <a:off x="628650" y="1369219"/>
            <a:ext cx="78867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C18CA6-A22A-F84B-992D-9708D88ABD56}"/>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5" name="Footer Placeholder 4">
            <a:extLst>
              <a:ext uri="{FF2B5EF4-FFF2-40B4-BE49-F238E27FC236}">
                <a16:creationId xmlns:a16="http://schemas.microsoft.com/office/drawing/2014/main" id="{2D21DA57-E8F7-ED42-A5A9-6D6F16BD1619}"/>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2B88FE2-9028-7747-971E-318F886E990F}"/>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24122771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56AED-223D-F849-83B0-31D924292B64}"/>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3B05EDB-5947-9041-A99F-F36EE9EEDCE8}"/>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38055DD-3204-CB4D-A9A9-0258318DC061}"/>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5" name="Footer Placeholder 4">
            <a:extLst>
              <a:ext uri="{FF2B5EF4-FFF2-40B4-BE49-F238E27FC236}">
                <a16:creationId xmlns:a16="http://schemas.microsoft.com/office/drawing/2014/main" id="{4C9358B1-0AF3-6F44-9947-AD097417670C}"/>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155968D-47DD-F14A-AEFA-5FD57F263792}"/>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301851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86D9F-37B2-D943-9B29-E88371BC93B3}"/>
              </a:ext>
            </a:extLst>
          </p:cNvPr>
          <p:cNvSpPr>
            <a:spLocks noGrp="1"/>
          </p:cNvSpPr>
          <p:nvPr>
            <p:ph type="title"/>
          </p:nvPr>
        </p:nvSpPr>
        <p:spPr>
          <a:xfrm>
            <a:off x="628650" y="273844"/>
            <a:ext cx="7886700" cy="994172"/>
          </a:xfrm>
          <a:prstGeom prst="rect">
            <a:avLst/>
          </a:prstGeo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8A672F-E2B1-5B42-B4A5-743C2067441A}"/>
              </a:ext>
            </a:extLst>
          </p:cNvPr>
          <p:cNvSpPr>
            <a:spLocks noGrp="1"/>
          </p:cNvSpPr>
          <p:nvPr>
            <p:ph sz="half" idx="1"/>
          </p:nvPr>
        </p:nvSpPr>
        <p:spPr>
          <a:xfrm>
            <a:off x="6286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941857-26E7-C040-B4D8-2619D48529CC}"/>
              </a:ext>
            </a:extLst>
          </p:cNvPr>
          <p:cNvSpPr>
            <a:spLocks noGrp="1"/>
          </p:cNvSpPr>
          <p:nvPr>
            <p:ph sz="half" idx="2"/>
          </p:nvPr>
        </p:nvSpPr>
        <p:spPr>
          <a:xfrm>
            <a:off x="4629150" y="1369219"/>
            <a:ext cx="3886200" cy="3263504"/>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0C8B777-16C4-224C-A984-6D289205A5D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6" name="Footer Placeholder 5">
            <a:extLst>
              <a:ext uri="{FF2B5EF4-FFF2-40B4-BE49-F238E27FC236}">
                <a16:creationId xmlns:a16="http://schemas.microsoft.com/office/drawing/2014/main" id="{E42778B0-9B5B-B446-868C-D077CF0A5F8D}"/>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636CBE0-0D0A-6C4E-AF90-E4ABD95A827C}"/>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421886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B881F-A6F6-0940-84B0-15C8947856A0}"/>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127D2E7-4842-E44A-AEAF-F5C649CCBF6A}"/>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75F246B-6D1C-E844-8E7E-3B6238E5A31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0E1C6603-34F1-E34E-A265-DA7DE14FBC43}"/>
              </a:ext>
            </a:extLst>
          </p:cNvPr>
          <p:cNvSpPr>
            <a:spLocks noGrp="1"/>
          </p:cNvSpPr>
          <p:nvPr>
            <p:ph type="dt" sz="half" idx="10"/>
          </p:nvPr>
        </p:nvSpPr>
        <p:spPr>
          <a:xfrm>
            <a:off x="628650" y="4767263"/>
            <a:ext cx="2057400" cy="273844"/>
          </a:xfrm>
          <a:prstGeom prst="rect">
            <a:avLst/>
          </a:prstGeom>
        </p:spPr>
        <p:txBody>
          <a:bodyPr/>
          <a:lstStyle/>
          <a:p>
            <a:fld id="{BDBF2362-3F41-B34E-96B9-3EBC68A0348D}" type="datetimeFigureOut">
              <a:rPr lang="en-US" smtClean="0"/>
              <a:t>2/6/2021</a:t>
            </a:fld>
            <a:endParaRPr lang="en-US"/>
          </a:p>
        </p:txBody>
      </p:sp>
      <p:sp>
        <p:nvSpPr>
          <p:cNvPr id="6" name="Footer Placeholder 5">
            <a:extLst>
              <a:ext uri="{FF2B5EF4-FFF2-40B4-BE49-F238E27FC236}">
                <a16:creationId xmlns:a16="http://schemas.microsoft.com/office/drawing/2014/main" id="{DA8E698F-40EE-674E-BDD3-B2BA1789406E}"/>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00A1AA5-9DE0-2C40-A321-C021DA07F47D}"/>
              </a:ext>
            </a:extLst>
          </p:cNvPr>
          <p:cNvSpPr>
            <a:spLocks noGrp="1"/>
          </p:cNvSpPr>
          <p:nvPr>
            <p:ph type="sldNum" sz="quarter" idx="12"/>
          </p:nvPr>
        </p:nvSpPr>
        <p:spPr>
          <a:xfrm>
            <a:off x="6457950" y="4767263"/>
            <a:ext cx="2057400" cy="273844"/>
          </a:xfrm>
          <a:prstGeom prst="rect">
            <a:avLst/>
          </a:prstGeom>
        </p:spPr>
        <p:txBody>
          <a:bodyPr/>
          <a:lstStyle/>
          <a:p>
            <a:fld id="{E1A4C3C1-A9F4-6845-9848-B0047D69E34D}" type="slidenum">
              <a:rPr lang="en-US" smtClean="0"/>
              <a:t>‹#›</a:t>
            </a:fld>
            <a:endParaRPr lang="en-US"/>
          </a:p>
        </p:txBody>
      </p:sp>
    </p:spTree>
    <p:extLst>
      <p:ext uri="{BB962C8B-B14F-4D97-AF65-F5344CB8AC3E}">
        <p14:creationId xmlns:p14="http://schemas.microsoft.com/office/powerpoint/2010/main" val="35741693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3.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6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6-2-2021</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8132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1">
          <p15:clr>
            <a:srgbClr val="F26B43"/>
          </p15:clr>
        </p15:guide>
        <p15:guide id="2" pos="551">
          <p15:clr>
            <a:srgbClr val="F26B43"/>
          </p15:clr>
        </p15:guide>
        <p15:guide id="3" pos="7129">
          <p15:clr>
            <a:srgbClr val="F26B43"/>
          </p15:clr>
        </p15:guide>
        <p15:guide id="4" orient="horz" pos="3929">
          <p15:clr>
            <a:srgbClr val="F26B43"/>
          </p15:clr>
        </p15:guide>
        <p15:guide id="5" pos="2343">
          <p15:clr>
            <a:srgbClr val="F26B43"/>
          </p15:clr>
        </p15:guide>
        <p15:guide id="6" pos="47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27.emf"/><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4.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24.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2.jpeg"/><Relationship Id="rId4" Type="http://schemas.openxmlformats.org/officeDocument/2006/relationships/image" Target="../media/image53.gi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image" Target="../media/image55.jpeg"/><Relationship Id="rId5" Type="http://schemas.microsoft.com/office/2007/relationships/hdphoto" Target="../media/hdphoto1.wdp"/><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17.sv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2.xml"/><Relationship Id="rId5" Type="http://schemas.openxmlformats.org/officeDocument/2006/relationships/image" Target="../media/image70.jpe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hyperlink" Target="http://hdl.handle.net/10.1016/j.cub.2012.09.036"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72.jpg"/><Relationship Id="rId4" Type="http://schemas.openxmlformats.org/officeDocument/2006/relationships/image" Target="../media/image10.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3.jpg"/></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4.jpg"/></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12.jpg"/></Relationships>
</file>

<file path=ppt/slides/_rels/slide5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76.pn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77.jpe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8.jp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79.jpg"/></Relationships>
</file>

<file path=ppt/slides/_rels/slide56.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4.jp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0.jp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1.jp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82.jp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83.JP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9.png"/><Relationship Id="rId7" Type="http://schemas.openxmlformats.org/officeDocument/2006/relationships/image" Target="../media/image86.png"/><Relationship Id="rId12" Type="http://schemas.openxmlformats.org/officeDocument/2006/relationships/image" Target="../media/image17.sv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16.png"/><Relationship Id="rId5" Type="http://schemas.openxmlformats.org/officeDocument/2006/relationships/image" Target="../media/image6.png"/><Relationship Id="rId10" Type="http://schemas.openxmlformats.org/officeDocument/2006/relationships/image" Target="../media/image89.PNG"/><Relationship Id="rId4" Type="http://schemas.openxmlformats.org/officeDocument/2006/relationships/image" Target="../media/image10.png"/><Relationship Id="rId9" Type="http://schemas.openxmlformats.org/officeDocument/2006/relationships/image" Target="../media/image88.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7C9541-1BE7-ED42-BC7E-C2E6B2522F4F}"/>
              </a:ext>
            </a:extLst>
          </p:cNvPr>
          <p:cNvPicPr>
            <a:picLocks noChangeAspect="1"/>
          </p:cNvPicPr>
          <p:nvPr/>
        </p:nvPicPr>
        <p:blipFill rotWithShape="1">
          <a:blip r:embed="rId3"/>
          <a:srcRect l="4566" r="4566"/>
          <a:stretch/>
        </p:blipFill>
        <p:spPr>
          <a:xfrm>
            <a:off x="-1" y="501388"/>
            <a:ext cx="9144001" cy="4720939"/>
          </a:xfrm>
          <a:prstGeom prst="rect">
            <a:avLst/>
          </a:prstGeom>
        </p:spPr>
      </p:pic>
      <p:sp>
        <p:nvSpPr>
          <p:cNvPr id="2" name="Title 1">
            <a:extLst>
              <a:ext uri="{FF2B5EF4-FFF2-40B4-BE49-F238E27FC236}">
                <a16:creationId xmlns:a16="http://schemas.microsoft.com/office/drawing/2014/main" id="{E052A31F-8773-9F42-BC64-2B9CCAA44B08}"/>
              </a:ext>
            </a:extLst>
          </p:cNvPr>
          <p:cNvSpPr>
            <a:spLocks noGrp="1"/>
          </p:cNvSpPr>
          <p:nvPr>
            <p:ph type="title"/>
          </p:nvPr>
        </p:nvSpPr>
        <p:spPr>
          <a:xfrm>
            <a:off x="656035" y="465535"/>
            <a:ext cx="3419351" cy="3115742"/>
          </a:xfrm>
        </p:spPr>
        <p:txBody>
          <a:bodyPr lIns="0" tIns="0" rIns="0" bIns="0"/>
          <a:lstStyle/>
          <a:p>
            <a:r>
              <a:rPr lang="en-GB" sz="3600" b="1">
                <a:solidFill>
                  <a:srgbClr val="005FAA"/>
                </a:solidFill>
                <a:latin typeface="Poppins" pitchFamily="2" charset="77"/>
                <a:cs typeface="Poppins" pitchFamily="2" charset="77"/>
              </a:rPr>
              <a:t>OBIS -</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Origins, history</a:t>
            </a:r>
            <a:br>
              <a:rPr lang="en-GB" sz="3600" b="1">
                <a:solidFill>
                  <a:srgbClr val="005FAA"/>
                </a:solidFill>
                <a:latin typeface="Poppins" pitchFamily="2" charset="77"/>
                <a:cs typeface="Poppins" pitchFamily="2" charset="77"/>
              </a:rPr>
            </a:br>
            <a:r>
              <a:rPr lang="en-GB" sz="3600" b="1">
                <a:solidFill>
                  <a:srgbClr val="005FAA"/>
                </a:solidFill>
                <a:latin typeface="Poppins" pitchFamily="2" charset="77"/>
                <a:cs typeface="Poppins" pitchFamily="2" charset="77"/>
              </a:rPr>
              <a:t>and achievements</a:t>
            </a:r>
            <a:endParaRPr lang="en-US" sz="3600" b="1">
              <a:solidFill>
                <a:srgbClr val="005FAA"/>
              </a:solidFill>
              <a:latin typeface="Poppins" pitchFamily="2" charset="77"/>
              <a:cs typeface="Poppins" pitchFamily="2" charset="77"/>
            </a:endParaRPr>
          </a:p>
        </p:txBody>
      </p:sp>
      <p:pic>
        <p:nvPicPr>
          <p:cNvPr id="6" name="Picture 5">
            <a:extLst>
              <a:ext uri="{FF2B5EF4-FFF2-40B4-BE49-F238E27FC236}">
                <a16:creationId xmlns:a16="http://schemas.microsoft.com/office/drawing/2014/main" id="{23CF39C6-9B1F-4DCB-B5B2-EB07FEA45692}"/>
              </a:ext>
            </a:extLst>
          </p:cNvPr>
          <p:cNvPicPr>
            <a:picLocks noChangeAspect="1"/>
          </p:cNvPicPr>
          <p:nvPr/>
        </p:nvPicPr>
        <p:blipFill>
          <a:blip r:embed="rId4"/>
          <a:stretch>
            <a:fillRect/>
          </a:stretch>
        </p:blipFill>
        <p:spPr>
          <a:xfrm>
            <a:off x="477778" y="1503029"/>
            <a:ext cx="8188442" cy="1292326"/>
          </a:xfrm>
          <a:prstGeom prst="rect">
            <a:avLst/>
          </a:prstGeom>
          <a:ln w="31750">
            <a:solidFill>
              <a:srgbClr val="FF0000"/>
            </a:solidFill>
          </a:ln>
        </p:spPr>
      </p:pic>
    </p:spTree>
    <p:extLst>
      <p:ext uri="{BB962C8B-B14F-4D97-AF65-F5344CB8AC3E}">
        <p14:creationId xmlns:p14="http://schemas.microsoft.com/office/powerpoint/2010/main" val="210008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637EC29-3480-8249-BAAB-40C554DB14A0}"/>
              </a:ext>
            </a:extLst>
          </p:cNvPr>
          <p:cNvSpPr txBox="1">
            <a:spLocks/>
          </p:cNvSpPr>
          <p:nvPr/>
        </p:nvSpPr>
        <p:spPr>
          <a:xfrm>
            <a:off x="691116" y="341280"/>
            <a:ext cx="2291587" cy="2017761"/>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Census of Marine Life</a:t>
            </a:r>
          </a:p>
        </p:txBody>
      </p:sp>
      <p:sp>
        <p:nvSpPr>
          <p:cNvPr id="15" name="Content Placeholder 2">
            <a:extLst>
              <a:ext uri="{FF2B5EF4-FFF2-40B4-BE49-F238E27FC236}">
                <a16:creationId xmlns:a16="http://schemas.microsoft.com/office/drawing/2014/main" id="{83FE23B7-E749-3E43-98A1-2D4CF11A53F3}"/>
              </a:ext>
            </a:extLst>
          </p:cNvPr>
          <p:cNvSpPr txBox="1">
            <a:spLocks/>
          </p:cNvSpPr>
          <p:nvPr/>
        </p:nvSpPr>
        <p:spPr>
          <a:xfrm>
            <a:off x="898192" y="1919304"/>
            <a:ext cx="2283602" cy="4263402"/>
          </a:xfrm>
          <a:prstGeom prst="rect">
            <a:avLst/>
          </a:prstGeom>
        </p:spPr>
        <p:txBody>
          <a:bodyPr lIns="0" tIns="0" rIns="0" bIns="0"/>
          <a:lstStyle>
            <a:defPPr>
              <a:defRPr lang="en-US"/>
            </a:defPPr>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GB" sz="1350" kern="1200">
                <a:ea typeface="+mn-ea"/>
              </a:rPr>
              <a:t>Between 2000 and 2010 the multimillion-dollar initiative saw collaborative and individual efforts from more than </a:t>
            </a:r>
            <a:r>
              <a:rPr lang="en-GB" sz="1350" b="1" u="sng" kern="1200" dirty="0">
                <a:ea typeface="+mn-ea"/>
              </a:rPr>
              <a:t>2700 scientists </a:t>
            </a:r>
            <a:r>
              <a:rPr lang="en-GB" sz="1350" kern="1200">
                <a:ea typeface="+mn-ea"/>
              </a:rPr>
              <a:t>and </a:t>
            </a:r>
            <a:r>
              <a:rPr lang="en-GB" sz="1350" b="1" u="sng" kern="1200" dirty="0">
                <a:ea typeface="+mn-ea"/>
              </a:rPr>
              <a:t>more than 80 nations</a:t>
            </a:r>
            <a:r>
              <a:rPr lang="en-GB" sz="1350" kern="1200">
                <a:ea typeface="+mn-ea"/>
              </a:rPr>
              <a:t>, putting the discipline of marine science on the map, </a:t>
            </a:r>
            <a:r>
              <a:rPr lang="en-GB" sz="1350" b="1" u="sng" kern="1200" dirty="0">
                <a:ea typeface="+mn-ea"/>
              </a:rPr>
              <a:t>discovering more than 6000 new marine species </a:t>
            </a:r>
            <a:r>
              <a:rPr lang="en-GB" sz="1350" kern="1200">
                <a:ea typeface="+mn-ea"/>
              </a:rPr>
              <a:t>and highlighting some of the most urgent threats to our oceans.</a:t>
            </a:r>
            <a:endParaRPr lang="en-US" sz="1350" kern="1200">
              <a:ea typeface="+mn-ea"/>
            </a:endParaRPr>
          </a:p>
        </p:txBody>
      </p:sp>
      <p:grpSp>
        <p:nvGrpSpPr>
          <p:cNvPr id="48" name="Group 47">
            <a:extLst>
              <a:ext uri="{FF2B5EF4-FFF2-40B4-BE49-F238E27FC236}">
                <a16:creationId xmlns:a16="http://schemas.microsoft.com/office/drawing/2014/main" id="{12899644-38AE-E948-B70A-FC6D04BB31CD}"/>
              </a:ext>
            </a:extLst>
          </p:cNvPr>
          <p:cNvGrpSpPr/>
          <p:nvPr/>
        </p:nvGrpSpPr>
        <p:grpSpPr>
          <a:xfrm>
            <a:off x="3612412" y="530026"/>
            <a:ext cx="4394529" cy="3996426"/>
            <a:chOff x="4518837" y="617241"/>
            <a:chExt cx="6179887" cy="5620047"/>
          </a:xfrm>
        </p:grpSpPr>
        <p:pic>
          <p:nvPicPr>
            <p:cNvPr id="18" name="Picture 17">
              <a:extLst>
                <a:ext uri="{FF2B5EF4-FFF2-40B4-BE49-F238E27FC236}">
                  <a16:creationId xmlns:a16="http://schemas.microsoft.com/office/drawing/2014/main" id="{21EED232-A519-584B-8E3A-AB02971B64C7}"/>
                </a:ext>
              </a:extLst>
            </p:cNvPr>
            <p:cNvPicPr>
              <a:picLocks noChangeAspect="1"/>
            </p:cNvPicPr>
            <p:nvPr/>
          </p:nvPicPr>
          <p:blipFill>
            <a:blip r:embed="rId3"/>
            <a:stretch>
              <a:fillRect/>
            </a:stretch>
          </p:blipFill>
          <p:spPr>
            <a:xfrm>
              <a:off x="6575907" y="3242930"/>
              <a:ext cx="2785228" cy="2994358"/>
            </a:xfrm>
            <a:prstGeom prst="rect">
              <a:avLst/>
            </a:prstGeom>
          </p:spPr>
        </p:pic>
        <p:pic>
          <p:nvPicPr>
            <p:cNvPr id="19" name="Picture 18">
              <a:extLst>
                <a:ext uri="{FF2B5EF4-FFF2-40B4-BE49-F238E27FC236}">
                  <a16:creationId xmlns:a16="http://schemas.microsoft.com/office/drawing/2014/main" id="{54975E95-7DAA-3B44-B277-F3D7A1B23D65}"/>
                </a:ext>
              </a:extLst>
            </p:cNvPr>
            <p:cNvPicPr>
              <a:picLocks noChangeAspect="1"/>
            </p:cNvPicPr>
            <p:nvPr/>
          </p:nvPicPr>
          <p:blipFill rotWithShape="1">
            <a:blip r:embed="rId4"/>
            <a:srcRect l="8304" r="32646"/>
            <a:stretch/>
          </p:blipFill>
          <p:spPr>
            <a:xfrm rot="21187367">
              <a:off x="7912054" y="617241"/>
              <a:ext cx="2786670" cy="3009180"/>
            </a:xfrm>
            <a:prstGeom prst="rect">
              <a:avLst/>
            </a:prstGeom>
          </p:spPr>
        </p:pic>
        <p:pic>
          <p:nvPicPr>
            <p:cNvPr id="20" name="Picture 19">
              <a:extLst>
                <a:ext uri="{FF2B5EF4-FFF2-40B4-BE49-F238E27FC236}">
                  <a16:creationId xmlns:a16="http://schemas.microsoft.com/office/drawing/2014/main" id="{230CABE5-8C4E-754E-9703-4678F69C77C3}"/>
                </a:ext>
              </a:extLst>
            </p:cNvPr>
            <p:cNvPicPr>
              <a:picLocks noChangeAspect="1"/>
            </p:cNvPicPr>
            <p:nvPr/>
          </p:nvPicPr>
          <p:blipFill>
            <a:blip r:embed="rId5"/>
            <a:stretch>
              <a:fillRect/>
            </a:stretch>
          </p:blipFill>
          <p:spPr>
            <a:xfrm>
              <a:off x="4518837" y="620713"/>
              <a:ext cx="3175104" cy="3193712"/>
            </a:xfrm>
            <a:prstGeom prst="rect">
              <a:avLst/>
            </a:prstGeom>
          </p:spPr>
        </p:pic>
      </p:grpSp>
      <p:sp>
        <p:nvSpPr>
          <p:cNvPr id="21" name="Oval 20">
            <a:extLst>
              <a:ext uri="{FF2B5EF4-FFF2-40B4-BE49-F238E27FC236}">
                <a16:creationId xmlns:a16="http://schemas.microsoft.com/office/drawing/2014/main" id="{432C6491-7080-324C-840B-B16D2DD35344}"/>
              </a:ext>
            </a:extLst>
          </p:cNvPr>
          <p:cNvSpPr/>
          <p:nvPr/>
        </p:nvSpPr>
        <p:spPr>
          <a:xfrm>
            <a:off x="3652285"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Oval 21">
            <a:extLst>
              <a:ext uri="{FF2B5EF4-FFF2-40B4-BE49-F238E27FC236}">
                <a16:creationId xmlns:a16="http://schemas.microsoft.com/office/drawing/2014/main" id="{19DF7A2D-C19A-B94B-AECE-79C85F2B0227}"/>
              </a:ext>
            </a:extLst>
          </p:cNvPr>
          <p:cNvSpPr/>
          <p:nvPr/>
        </p:nvSpPr>
        <p:spPr>
          <a:xfrm>
            <a:off x="8400268" y="4600054"/>
            <a:ext cx="162807" cy="162807"/>
          </a:xfrm>
          <a:prstGeom prst="ellipse">
            <a:avLst/>
          </a:prstGeom>
          <a:solidFill>
            <a:srgbClr val="00B5DC"/>
          </a:solidFill>
          <a:ln>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cxnSp>
        <p:nvCxnSpPr>
          <p:cNvPr id="24" name="Straight Connector 23">
            <a:extLst>
              <a:ext uri="{FF2B5EF4-FFF2-40B4-BE49-F238E27FC236}">
                <a16:creationId xmlns:a16="http://schemas.microsoft.com/office/drawing/2014/main" id="{A51150AC-ACA5-B245-B6B0-699E2E508155}"/>
              </a:ext>
            </a:extLst>
          </p:cNvPr>
          <p:cNvCxnSpPr>
            <a:cxnSpLocks/>
            <a:stCxn id="21" idx="6"/>
            <a:endCxn id="22" idx="2"/>
          </p:cNvCxnSpPr>
          <p:nvPr/>
        </p:nvCxnSpPr>
        <p:spPr>
          <a:xfrm>
            <a:off x="3815092" y="4681457"/>
            <a:ext cx="458517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29BFC2D-6606-B74D-A68F-1941FAD792BD}"/>
              </a:ext>
            </a:extLst>
          </p:cNvPr>
          <p:cNvSpPr/>
          <p:nvPr/>
        </p:nvSpPr>
        <p:spPr>
          <a:xfrm>
            <a:off x="3495523"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2000</a:t>
            </a:r>
            <a:endParaRPr lang="en-PT" sz="900" kern="1200">
              <a:solidFill>
                <a:prstClr val="black"/>
              </a:solidFill>
              <a:latin typeface="Poppins Light" pitchFamily="2" charset="77"/>
              <a:ea typeface="+mn-ea"/>
              <a:cs typeface="Poppins Light" pitchFamily="2" charset="77"/>
            </a:endParaRPr>
          </a:p>
        </p:txBody>
      </p:sp>
      <p:sp>
        <p:nvSpPr>
          <p:cNvPr id="26" name="Rectangle 25">
            <a:extLst>
              <a:ext uri="{FF2B5EF4-FFF2-40B4-BE49-F238E27FC236}">
                <a16:creationId xmlns:a16="http://schemas.microsoft.com/office/drawing/2014/main" id="{4C1390FF-EFE8-4E47-BCC5-206B08843A16}"/>
              </a:ext>
            </a:extLst>
          </p:cNvPr>
          <p:cNvSpPr/>
          <p:nvPr/>
        </p:nvSpPr>
        <p:spPr>
          <a:xfrm>
            <a:off x="8298414" y="4769755"/>
            <a:ext cx="415498" cy="230832"/>
          </a:xfrm>
          <a:prstGeom prst="rect">
            <a:avLst/>
          </a:prstGeom>
        </p:spPr>
        <p:txBody>
          <a:bodyPr wrap="none">
            <a:spAutoFit/>
          </a:bodyPr>
          <a:lstStyle/>
          <a:p>
            <a:pPr defTabSz="685800">
              <a:buClrTx/>
            </a:pPr>
            <a:r>
              <a:rPr lang="en-GB" sz="900" kern="1200">
                <a:solidFill>
                  <a:prstClr val="black"/>
                </a:solidFill>
                <a:latin typeface="Poppins Light" pitchFamily="2" charset="77"/>
                <a:ea typeface="+mn-ea"/>
                <a:cs typeface="Poppins Light" pitchFamily="2" charset="77"/>
              </a:rPr>
              <a:t>2010</a:t>
            </a:r>
            <a:endParaRPr lang="en-PT" sz="900" kern="1200">
              <a:solidFill>
                <a:prstClr val="black"/>
              </a:solidFill>
              <a:latin typeface="Poppins Light" pitchFamily="2" charset="77"/>
              <a:ea typeface="+mn-ea"/>
              <a:cs typeface="Poppins Light" pitchFamily="2" charset="77"/>
            </a:endParaRPr>
          </a:p>
        </p:txBody>
      </p:sp>
      <p:cxnSp>
        <p:nvCxnSpPr>
          <p:cNvPr id="28" name="Straight Connector 27">
            <a:extLst>
              <a:ext uri="{FF2B5EF4-FFF2-40B4-BE49-F238E27FC236}">
                <a16:creationId xmlns:a16="http://schemas.microsoft.com/office/drawing/2014/main" id="{0AECCC18-3D54-714D-9112-9A54E6CA8AE1}"/>
              </a:ext>
            </a:extLst>
          </p:cNvPr>
          <p:cNvCxnSpPr>
            <a:cxnSpLocks/>
          </p:cNvCxnSpPr>
          <p:nvPr/>
        </p:nvCxnSpPr>
        <p:spPr>
          <a:xfrm flipV="1">
            <a:off x="422644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E6A95B7-8EC4-4E43-9191-4D700EEF4943}"/>
              </a:ext>
            </a:extLst>
          </p:cNvPr>
          <p:cNvCxnSpPr>
            <a:cxnSpLocks/>
          </p:cNvCxnSpPr>
          <p:nvPr/>
        </p:nvCxnSpPr>
        <p:spPr>
          <a:xfrm flipV="1">
            <a:off x="467745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4EBD83F-4C97-8442-B3AC-DCDA0EC5BF7E}"/>
              </a:ext>
            </a:extLst>
          </p:cNvPr>
          <p:cNvCxnSpPr>
            <a:cxnSpLocks/>
          </p:cNvCxnSpPr>
          <p:nvPr/>
        </p:nvCxnSpPr>
        <p:spPr>
          <a:xfrm flipV="1">
            <a:off x="5128467"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E61374-D108-8B4B-9FB9-2FE07565102A}"/>
              </a:ext>
            </a:extLst>
          </p:cNvPr>
          <p:cNvCxnSpPr>
            <a:cxnSpLocks/>
          </p:cNvCxnSpPr>
          <p:nvPr/>
        </p:nvCxnSpPr>
        <p:spPr>
          <a:xfrm flipV="1">
            <a:off x="5579480"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E012108-57AA-3D4C-8276-1DC46D6530FB}"/>
              </a:ext>
            </a:extLst>
          </p:cNvPr>
          <p:cNvCxnSpPr>
            <a:cxnSpLocks/>
          </p:cNvCxnSpPr>
          <p:nvPr/>
        </p:nvCxnSpPr>
        <p:spPr>
          <a:xfrm flipV="1">
            <a:off x="6030492"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5D0969B-234E-FF4A-B4D5-E2BE0EF72FE1}"/>
              </a:ext>
            </a:extLst>
          </p:cNvPr>
          <p:cNvCxnSpPr>
            <a:cxnSpLocks/>
          </p:cNvCxnSpPr>
          <p:nvPr/>
        </p:nvCxnSpPr>
        <p:spPr>
          <a:xfrm flipV="1">
            <a:off x="6481505"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29F0854-A154-2C4A-B590-4381100C8E94}"/>
              </a:ext>
            </a:extLst>
          </p:cNvPr>
          <p:cNvCxnSpPr>
            <a:cxnSpLocks/>
          </p:cNvCxnSpPr>
          <p:nvPr/>
        </p:nvCxnSpPr>
        <p:spPr>
          <a:xfrm flipV="1">
            <a:off x="6932517" y="4606195"/>
            <a:ext cx="0" cy="1545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4156A28-2CB6-BF49-9D03-4C56282750CA}"/>
              </a:ext>
            </a:extLst>
          </p:cNvPr>
          <p:cNvCxnSpPr>
            <a:cxnSpLocks/>
          </p:cNvCxnSpPr>
          <p:nvPr/>
        </p:nvCxnSpPr>
        <p:spPr>
          <a:xfrm flipV="1">
            <a:off x="7456713"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0F1B84F-2C5D-9242-8CA5-B5B8C9F6A09D}"/>
              </a:ext>
            </a:extLst>
          </p:cNvPr>
          <p:cNvCxnSpPr>
            <a:cxnSpLocks/>
          </p:cNvCxnSpPr>
          <p:nvPr/>
        </p:nvCxnSpPr>
        <p:spPr>
          <a:xfrm flipV="1">
            <a:off x="7907724" y="4606194"/>
            <a:ext cx="0" cy="13858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487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D382589D-664D-BE4C-AAF8-1253AA388088}"/>
              </a:ext>
            </a:extLst>
          </p:cNvPr>
          <p:cNvPicPr>
            <a:picLocks noChangeAspect="1"/>
          </p:cNvPicPr>
          <p:nvPr/>
        </p:nvPicPr>
        <p:blipFill>
          <a:blip r:embed="rId3"/>
          <a:stretch>
            <a:fillRect/>
          </a:stretch>
        </p:blipFill>
        <p:spPr>
          <a:xfrm>
            <a:off x="2310493" y="234025"/>
            <a:ext cx="5213577" cy="4515614"/>
          </a:xfrm>
          <a:prstGeom prst="rect">
            <a:avLst/>
          </a:prstGeom>
        </p:spPr>
      </p:pic>
      <p:sp>
        <p:nvSpPr>
          <p:cNvPr id="2" name="Title 1">
            <a:extLst>
              <a:ext uri="{FF2B5EF4-FFF2-40B4-BE49-F238E27FC236}">
                <a16:creationId xmlns:a16="http://schemas.microsoft.com/office/drawing/2014/main" id="{94731247-DCEF-F54F-8E71-92A4E6791F87}"/>
              </a:ext>
            </a:extLst>
          </p:cNvPr>
          <p:cNvSpPr>
            <a:spLocks noGrp="1"/>
          </p:cNvSpPr>
          <p:nvPr>
            <p:ph type="title"/>
          </p:nvPr>
        </p:nvSpPr>
        <p:spPr>
          <a:xfrm>
            <a:off x="656035" y="465535"/>
            <a:ext cx="3001565" cy="2474735"/>
          </a:xfrm>
        </p:spPr>
        <p:txBody>
          <a:bodyPr lIns="0" tIns="0" rIns="0" bIns="0"/>
          <a:lstStyle/>
          <a:p>
            <a:r>
              <a:rPr lang="en-GB" sz="3600" b="1" dirty="0">
                <a:solidFill>
                  <a:srgbClr val="005FAA"/>
                </a:solidFill>
                <a:latin typeface="Poppins" pitchFamily="2" charset="77"/>
                <a:cs typeface="Poppins" pitchFamily="2" charset="77"/>
              </a:rPr>
              <a:t>OBIS: Free, accessible and detailed marine</a:t>
            </a:r>
            <a:br>
              <a:rPr lang="en-GB" sz="3600" b="1" dirty="0">
                <a:solidFill>
                  <a:srgbClr val="005FAA"/>
                </a:solidFill>
                <a:latin typeface="Poppins" pitchFamily="2" charset="77"/>
                <a:cs typeface="Poppins" pitchFamily="2" charset="77"/>
              </a:rPr>
            </a:br>
            <a:r>
              <a:rPr lang="en-GB" sz="3600" b="1" dirty="0">
                <a:solidFill>
                  <a:srgbClr val="005FAA"/>
                </a:solidFill>
                <a:latin typeface="Poppins" pitchFamily="2" charset="77"/>
                <a:cs typeface="Poppins" pitchFamily="2" charset="77"/>
              </a:rPr>
              <a:t>data</a:t>
            </a:r>
            <a:endParaRPr lang="en-US" sz="3600" b="1" dirty="0">
              <a:solidFill>
                <a:srgbClr val="005FAA"/>
              </a:solidFill>
              <a:latin typeface="Poppins" pitchFamily="2" charset="77"/>
              <a:cs typeface="Poppins" pitchFamily="2" charset="77"/>
            </a:endParaRPr>
          </a:p>
        </p:txBody>
      </p:sp>
      <p:sp>
        <p:nvSpPr>
          <p:cNvPr id="3" name="Content Placeholder 2">
            <a:extLst>
              <a:ext uri="{FF2B5EF4-FFF2-40B4-BE49-F238E27FC236}">
                <a16:creationId xmlns:a16="http://schemas.microsoft.com/office/drawing/2014/main" id="{CF61758C-481A-494F-B373-2756C6B6EEE4}"/>
              </a:ext>
            </a:extLst>
          </p:cNvPr>
          <p:cNvSpPr>
            <a:spLocks noGrp="1"/>
          </p:cNvSpPr>
          <p:nvPr>
            <p:ph sz="half" idx="1"/>
          </p:nvPr>
        </p:nvSpPr>
        <p:spPr>
          <a:xfrm>
            <a:off x="656035" y="3330141"/>
            <a:ext cx="2353172" cy="1549455"/>
          </a:xfrm>
        </p:spPr>
        <p:txBody>
          <a:bodyPr lIns="0" tIns="0" rIns="0" bIns="0"/>
          <a:lstStyle/>
          <a:p>
            <a:pPr marL="0" indent="0">
              <a:lnSpc>
                <a:spcPts val="1500"/>
              </a:lnSpc>
              <a:buNone/>
            </a:pPr>
            <a:r>
              <a:rPr lang="en-US" sz="1350" dirty="0">
                <a:solidFill>
                  <a:srgbClr val="005FAA"/>
                </a:solidFill>
                <a:latin typeface="Poppins" pitchFamily="2" charset="77"/>
                <a:cs typeface="Poppins" pitchFamily="2" charset="77"/>
              </a:rPr>
              <a:t>At its core, OBIS operates as a rich database on marine life, rooted in international collaboration. OBIS data is used to tackle common challenges that concern the marine environment. </a:t>
            </a:r>
          </a:p>
        </p:txBody>
      </p:sp>
      <p:sp>
        <p:nvSpPr>
          <p:cNvPr id="10" name="Content Placeholder 2">
            <a:extLst>
              <a:ext uri="{FF2B5EF4-FFF2-40B4-BE49-F238E27FC236}">
                <a16:creationId xmlns:a16="http://schemas.microsoft.com/office/drawing/2014/main" id="{26964D31-1687-BA4E-9426-C6903B0E933E}"/>
              </a:ext>
            </a:extLst>
          </p:cNvPr>
          <p:cNvSpPr txBox="1">
            <a:spLocks/>
          </p:cNvSpPr>
          <p:nvPr/>
        </p:nvSpPr>
        <p:spPr>
          <a:xfrm>
            <a:off x="7210897" y="1924153"/>
            <a:ext cx="1432364" cy="1528803"/>
          </a:xfrm>
          <a:prstGeom prst="rect">
            <a:avLst/>
          </a:prstGeom>
        </p:spPr>
        <p:txBody>
          <a:bodyPr lIns="0" tIns="0" rIns="0" bIns="0" anchor="t"/>
          <a:lstStyle>
            <a:lvl1pPr indent="0">
              <a:lnSpc>
                <a:spcPts val="2000"/>
              </a:lnSpc>
              <a:spcBef>
                <a:spcPts val="1000"/>
              </a:spcBef>
              <a:buFont typeface="Arial" panose="020B0604020202020204" pitchFamily="34" charset="0"/>
              <a:buNone/>
              <a:defRPr>
                <a:solidFill>
                  <a:srgbClr val="005FAA"/>
                </a:solidFill>
                <a:latin typeface="Poppins" pitchFamily="2" charset="77"/>
                <a:cs typeface="Poppins" pitchFamily="2" charset="77"/>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685800">
              <a:lnSpc>
                <a:spcPts val="1500"/>
              </a:lnSpc>
              <a:spcBef>
                <a:spcPts val="750"/>
              </a:spcBef>
              <a:buClrTx/>
            </a:pPr>
            <a:r>
              <a:rPr lang="en-US" sz="1350" kern="1200" dirty="0">
                <a:latin typeface="Poppins"/>
                <a:ea typeface="+mn-ea"/>
              </a:rPr>
              <a:t>But beyond this OBIS promotes a culture of cooperation by supporting training and capacity development. </a:t>
            </a:r>
            <a:endParaRPr lang="en-US" sz="1350" kern="1200" dirty="0">
              <a:ea typeface="+mn-ea"/>
            </a:endParaRPr>
          </a:p>
        </p:txBody>
      </p:sp>
    </p:spTree>
    <p:extLst>
      <p:ext uri="{BB962C8B-B14F-4D97-AF65-F5344CB8AC3E}">
        <p14:creationId xmlns:p14="http://schemas.microsoft.com/office/powerpoint/2010/main" val="4000140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CE4CDD80-5E1B-419D-8AE9-0F90F7F39988}"/>
              </a:ext>
            </a:extLst>
          </p:cNvPr>
          <p:cNvPicPr>
            <a:picLocks noGrp="1" noChangeAspect="1"/>
          </p:cNvPicPr>
          <p:nvPr>
            <p:ph idx="1"/>
          </p:nvPr>
        </p:nvPicPr>
        <p:blipFill>
          <a:blip r:embed="rId3"/>
          <a:stretch>
            <a:fillRect/>
          </a:stretch>
        </p:blipFill>
        <p:spPr>
          <a:xfrm>
            <a:off x="2025553" y="1207115"/>
            <a:ext cx="6821387" cy="3816014"/>
          </a:xfrm>
        </p:spPr>
      </p:pic>
      <p:sp>
        <p:nvSpPr>
          <p:cNvPr id="5" name="Title 1">
            <a:extLst>
              <a:ext uri="{FF2B5EF4-FFF2-40B4-BE49-F238E27FC236}">
                <a16:creationId xmlns:a16="http://schemas.microsoft.com/office/drawing/2014/main" id="{97620384-D4F3-E540-A426-0DEF84DAEA2D}"/>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Tree>
    <p:extLst>
      <p:ext uri="{BB962C8B-B14F-4D97-AF65-F5344CB8AC3E}">
        <p14:creationId xmlns:p14="http://schemas.microsoft.com/office/powerpoint/2010/main" val="78872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B593-CAF6-0840-B2BE-CB15801EB426}"/>
              </a:ext>
            </a:extLst>
          </p:cNvPr>
          <p:cNvSpPr>
            <a:spLocks noGrp="1"/>
          </p:cNvSpPr>
          <p:nvPr>
            <p:ph type="title"/>
          </p:nvPr>
        </p:nvSpPr>
        <p:spPr>
          <a:xfrm>
            <a:off x="656035" y="465535"/>
            <a:ext cx="2473421" cy="1386914"/>
          </a:xfrm>
        </p:spPr>
        <p:txBody>
          <a:bodyPr lIns="0" tIns="0" rIns="0" bIns="0" anchor="t"/>
          <a:lstStyle/>
          <a:p>
            <a:r>
              <a:rPr lang="en-US" sz="3600" b="1" dirty="0">
                <a:solidFill>
                  <a:srgbClr val="005FAA"/>
                </a:solidFill>
                <a:latin typeface="Poppins" pitchFamily="2" charset="77"/>
                <a:cs typeface="Poppins" pitchFamily="2" charset="77"/>
              </a:rPr>
              <a:t>From Nature to Numbers</a:t>
            </a:r>
          </a:p>
        </p:txBody>
      </p:sp>
      <p:grpSp>
        <p:nvGrpSpPr>
          <p:cNvPr id="29" name="Group 28">
            <a:extLst>
              <a:ext uri="{FF2B5EF4-FFF2-40B4-BE49-F238E27FC236}">
                <a16:creationId xmlns:a16="http://schemas.microsoft.com/office/drawing/2014/main" id="{9393DB1E-B82D-B644-BA0F-C5FFBF1EEA8C}"/>
              </a:ext>
            </a:extLst>
          </p:cNvPr>
          <p:cNvGrpSpPr/>
          <p:nvPr/>
        </p:nvGrpSpPr>
        <p:grpSpPr>
          <a:xfrm>
            <a:off x="874986" y="2057399"/>
            <a:ext cx="1887901" cy="1805153"/>
            <a:chOff x="1166648" y="2743199"/>
            <a:chExt cx="2517201" cy="2406870"/>
          </a:xfrm>
        </p:grpSpPr>
        <p:sp>
          <p:nvSpPr>
            <p:cNvPr id="5" name="Rectangle 4">
              <a:extLst>
                <a:ext uri="{FF2B5EF4-FFF2-40B4-BE49-F238E27FC236}">
                  <a16:creationId xmlns:a16="http://schemas.microsoft.com/office/drawing/2014/main" id="{04535D4F-D46A-DA47-ABF5-60705F98D707}"/>
                </a:ext>
              </a:extLst>
            </p:cNvPr>
            <p:cNvSpPr/>
            <p:nvPr/>
          </p:nvSpPr>
          <p:spPr>
            <a:xfrm>
              <a:off x="1166648" y="2743199"/>
              <a:ext cx="2406869" cy="283779"/>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ext Placeholder 3">
              <a:extLst>
                <a:ext uri="{FF2B5EF4-FFF2-40B4-BE49-F238E27FC236}">
                  <a16:creationId xmlns:a16="http://schemas.microsoft.com/office/drawing/2014/main" id="{8B97D7CD-ED25-7C46-B1D9-392874C9B2D6}"/>
                </a:ext>
              </a:extLst>
            </p:cNvPr>
            <p:cNvSpPr txBox="1">
              <a:spLocks/>
            </p:cNvSpPr>
            <p:nvPr/>
          </p:nvSpPr>
          <p:spPr>
            <a:xfrm>
              <a:off x="1276980" y="2762633"/>
              <a:ext cx="2406869" cy="23874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defTabSz="685800">
                <a:lnSpc>
                  <a:spcPts val="1500"/>
                </a:lnSpc>
                <a:spcBef>
                  <a:spcPts val="750"/>
                </a:spcBef>
                <a:buClrTx/>
              </a:pPr>
              <a:r>
                <a:rPr lang="en-GB" sz="1350" dirty="0">
                  <a:solidFill>
                    <a:prstClr val="white"/>
                  </a:solidFill>
                  <a:latin typeface="Poppins" pitchFamily="2" charset="77"/>
                  <a:cs typeface="Poppins" pitchFamily="2" charset="77"/>
                </a:rPr>
                <a:t>Presence/Absence data</a:t>
              </a:r>
            </a:p>
            <a:p>
              <a:pPr defTabSz="685800">
                <a:lnSpc>
                  <a:spcPts val="1500"/>
                </a:lnSpc>
                <a:spcBef>
                  <a:spcPts val="750"/>
                </a:spcBef>
                <a:buClrTx/>
              </a:pPr>
              <a:r>
                <a:rPr lang="en-GB" sz="1350" dirty="0">
                  <a:solidFill>
                    <a:srgbClr val="005FAA"/>
                  </a:solidFill>
                  <a:latin typeface="Poppins" pitchFamily="2" charset="77"/>
                  <a:cs typeface="Poppins" pitchFamily="2" charset="77"/>
                </a:rPr>
                <a:t>can originate from sporadic sightings or novel detection methods such as environmental DNA. This quantitative data allows the </a:t>
              </a:r>
              <a:r>
                <a:rPr lang="en-GB" sz="1350" b="1" dirty="0">
                  <a:solidFill>
                    <a:srgbClr val="005FAA"/>
                  </a:solidFill>
                  <a:latin typeface="Poppins" pitchFamily="2" charset="77"/>
                  <a:cs typeface="Poppins" pitchFamily="2" charset="77"/>
                </a:rPr>
                <a:t>establishment of species ranges</a:t>
              </a:r>
              <a:r>
                <a:rPr lang="en-GB" sz="1350" dirty="0">
                  <a:solidFill>
                    <a:srgbClr val="005FAA"/>
                  </a:solidFill>
                  <a:latin typeface="Poppins" pitchFamily="2" charset="77"/>
                  <a:cs typeface="Poppins" pitchFamily="2" charset="77"/>
                </a:rPr>
                <a:t>.</a:t>
              </a:r>
              <a:endParaRPr lang="en-US" sz="1350" dirty="0">
                <a:solidFill>
                  <a:srgbClr val="005FAA"/>
                </a:solidFill>
                <a:latin typeface="Poppins" pitchFamily="2" charset="77"/>
                <a:cs typeface="Poppins" pitchFamily="2" charset="77"/>
              </a:endParaRPr>
            </a:p>
          </p:txBody>
        </p:sp>
      </p:grpSp>
      <p:cxnSp>
        <p:nvCxnSpPr>
          <p:cNvPr id="15" name="Straight Connector 14">
            <a:extLst>
              <a:ext uri="{FF2B5EF4-FFF2-40B4-BE49-F238E27FC236}">
                <a16:creationId xmlns:a16="http://schemas.microsoft.com/office/drawing/2014/main" id="{9D1158B1-5C13-4A44-ABF9-EFD655523CB7}"/>
              </a:ext>
            </a:extLst>
          </p:cNvPr>
          <p:cNvCxnSpPr>
            <a:cxnSpLocks/>
          </p:cNvCxnSpPr>
          <p:nvPr/>
        </p:nvCxnSpPr>
        <p:spPr>
          <a:xfrm>
            <a:off x="2680138" y="2175642"/>
            <a:ext cx="64552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B5A4EA7-DDDB-1340-83FA-CE5B5A37F347}"/>
              </a:ext>
            </a:extLst>
          </p:cNvPr>
          <p:cNvCxnSpPr>
            <a:cxnSpLocks/>
          </p:cNvCxnSpPr>
          <p:nvPr/>
        </p:nvCxnSpPr>
        <p:spPr>
          <a:xfrm flipV="1">
            <a:off x="3325663" y="1182415"/>
            <a:ext cx="584186" cy="99323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4" name="Picture 3" descr="A picture containing dark, holding, clock, person&#10;&#10;Description automatically generated">
            <a:extLst>
              <a:ext uri="{FF2B5EF4-FFF2-40B4-BE49-F238E27FC236}">
                <a16:creationId xmlns:a16="http://schemas.microsoft.com/office/drawing/2014/main" id="{764C39E3-D8B1-D443-B42D-DEF1A591E470}"/>
              </a:ext>
            </a:extLst>
          </p:cNvPr>
          <p:cNvPicPr>
            <a:picLocks noChangeAspect="1"/>
          </p:cNvPicPr>
          <p:nvPr/>
        </p:nvPicPr>
        <p:blipFill rotWithShape="1">
          <a:blip r:embed="rId3"/>
          <a:srcRect l="13927" t="6510" r="18093"/>
          <a:stretch/>
        </p:blipFill>
        <p:spPr>
          <a:xfrm>
            <a:off x="3471863" y="465535"/>
            <a:ext cx="5173127" cy="4677965"/>
          </a:xfrm>
          <a:prstGeom prst="rect">
            <a:avLst/>
          </a:prstGeom>
        </p:spPr>
      </p:pic>
    </p:spTree>
    <p:extLst>
      <p:ext uri="{BB962C8B-B14F-4D97-AF65-F5344CB8AC3E}">
        <p14:creationId xmlns:p14="http://schemas.microsoft.com/office/powerpoint/2010/main" val="2580644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8641552-A261-2546-BA60-C878EE11DC56}"/>
              </a:ext>
            </a:extLst>
          </p:cNvPr>
          <p:cNvSpPr/>
          <p:nvPr/>
        </p:nvSpPr>
        <p:spPr>
          <a:xfrm>
            <a:off x="917488" y="2025797"/>
            <a:ext cx="1523353" cy="25153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4280523-2371-7A4C-AF96-5AC5B7E82356}"/>
              </a:ext>
            </a:extLst>
          </p:cNvPr>
          <p:cNvSpPr>
            <a:spLocks noGrp="1"/>
          </p:cNvSpPr>
          <p:nvPr>
            <p:ph type="body" sz="half" idx="2"/>
          </p:nvPr>
        </p:nvSpPr>
        <p:spPr>
          <a:xfrm>
            <a:off x="959717" y="2060190"/>
            <a:ext cx="1974651" cy="1846867"/>
          </a:xfrm>
        </p:spPr>
        <p:txBody>
          <a:bodyPr lIns="0" tIns="0" rIns="0" bIns="0"/>
          <a:lstStyle/>
          <a:p>
            <a:pPr>
              <a:lnSpc>
                <a:spcPts val="1500"/>
              </a:lnSpc>
            </a:pPr>
            <a:r>
              <a:rPr lang="en-GB" sz="1350" dirty="0">
                <a:solidFill>
                  <a:schemeClr val="bg1"/>
                </a:solidFill>
                <a:latin typeface="Poppins" pitchFamily="2" charset="77"/>
                <a:cs typeface="Poppins" pitchFamily="2" charset="77"/>
              </a:rPr>
              <a:t>Abundance data </a:t>
            </a: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the number of individuals </a:t>
            </a:r>
            <a:r>
              <a:rPr lang="en-GB" sz="1350" dirty="0">
                <a:solidFill>
                  <a:srgbClr val="005FAA"/>
                </a:solidFill>
                <a:latin typeface="Poppins" pitchFamily="2" charset="77"/>
                <a:cs typeface="Poppins" pitchFamily="2" charset="77"/>
              </a:rPr>
              <a:t>of a species in a given area or volume of seawater or sediment. This is a key metric for the conservation of vulnerable organisms and the management of species populations like fish stocks.</a:t>
            </a:r>
          </a:p>
          <a:p>
            <a:pPr>
              <a:lnSpc>
                <a:spcPts val="1500"/>
              </a:lnSpc>
            </a:pPr>
            <a:endParaRPr lang="en-US" sz="1350" dirty="0">
              <a:solidFill>
                <a:srgbClr val="005FAA"/>
              </a:solidFill>
              <a:latin typeface="Poppins" pitchFamily="2" charset="77"/>
              <a:cs typeface="Poppins" pitchFamily="2" charset="77"/>
            </a:endParaRPr>
          </a:p>
        </p:txBody>
      </p:sp>
      <p:pic>
        <p:nvPicPr>
          <p:cNvPr id="7" name="Picture 6">
            <a:extLst>
              <a:ext uri="{FF2B5EF4-FFF2-40B4-BE49-F238E27FC236}">
                <a16:creationId xmlns:a16="http://schemas.microsoft.com/office/drawing/2014/main" id="{DA6A10E9-3565-AD49-AABC-DE7365ABDF33}"/>
              </a:ext>
            </a:extLst>
          </p:cNvPr>
          <p:cNvPicPr>
            <a:picLocks noChangeAspect="1"/>
          </p:cNvPicPr>
          <p:nvPr/>
        </p:nvPicPr>
        <p:blipFill>
          <a:blip r:embed="rId3"/>
          <a:stretch>
            <a:fillRect/>
          </a:stretch>
        </p:blipFill>
        <p:spPr>
          <a:xfrm>
            <a:off x="3605667" y="465535"/>
            <a:ext cx="4882299" cy="4432883"/>
          </a:xfrm>
          <a:prstGeom prst="rect">
            <a:avLst/>
          </a:prstGeom>
        </p:spPr>
      </p:pic>
      <p:cxnSp>
        <p:nvCxnSpPr>
          <p:cNvPr id="12" name="Straight Connector 11">
            <a:extLst>
              <a:ext uri="{FF2B5EF4-FFF2-40B4-BE49-F238E27FC236}">
                <a16:creationId xmlns:a16="http://schemas.microsoft.com/office/drawing/2014/main" id="{56D0918A-B0D1-3A48-8486-5467E6796D7A}"/>
              </a:ext>
            </a:extLst>
          </p:cNvPr>
          <p:cNvCxnSpPr>
            <a:cxnSpLocks/>
          </p:cNvCxnSpPr>
          <p:nvPr/>
        </p:nvCxnSpPr>
        <p:spPr>
          <a:xfrm>
            <a:off x="2483070" y="2159876"/>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D46B319-00DC-B949-8EDD-7DB21779175C}"/>
              </a:ext>
            </a:extLst>
          </p:cNvPr>
          <p:cNvCxnSpPr/>
          <p:nvPr/>
        </p:nvCxnSpPr>
        <p:spPr>
          <a:xfrm flipV="1">
            <a:off x="3555125" y="1056290"/>
            <a:ext cx="543910" cy="1111469"/>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9DF6D9D2-41D1-408A-8133-E708E2348C2C}"/>
              </a:ext>
            </a:extLst>
          </p:cNvPr>
          <p:cNvSpPr txBox="1">
            <a:spLocks/>
          </p:cNvSpPr>
          <p:nvPr/>
        </p:nvSpPr>
        <p:spPr>
          <a:xfrm>
            <a:off x="656035" y="465535"/>
            <a:ext cx="2473421" cy="1386914"/>
          </a:xfrm>
          <a:prstGeom prst="rect">
            <a:avLst/>
          </a:prstGeom>
        </p:spPr>
        <p:txBody>
          <a:bodyPr lIns="0" tIns="0" rIns="0" bIns="0" anchor="t"/>
          <a:lstStyle>
            <a:lvl1pPr algn="l" defTabSz="685800" rtl="0" eaLnBrk="1" latinLnBrk="0" hangingPunct="1">
              <a:lnSpc>
                <a:spcPct val="90000"/>
              </a:lnSpc>
              <a:spcBef>
                <a:spcPct val="0"/>
              </a:spcBef>
              <a:buNone/>
              <a:defRPr sz="2400" kern="1200">
                <a:solidFill>
                  <a:schemeClr val="tx1"/>
                </a:solidFill>
                <a:latin typeface="+mj-lt"/>
                <a:ea typeface="+mj-ea"/>
                <a:cs typeface="+mj-cs"/>
              </a:defRPr>
            </a:lvl1pPr>
          </a:lstStyle>
          <a:p>
            <a:pPr>
              <a:buClrTx/>
              <a:buFontTx/>
            </a:pPr>
            <a:r>
              <a:rPr lang="en-US" sz="3600" b="1">
                <a:solidFill>
                  <a:srgbClr val="005FAA"/>
                </a:solidFill>
                <a:latin typeface="Poppins" pitchFamily="2" charset="77"/>
                <a:cs typeface="Poppins" pitchFamily="2" charset="77"/>
              </a:rPr>
              <a:t>From Nature to Numbers</a:t>
            </a:r>
            <a:endParaRPr lang="en-US" sz="360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606156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403132"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4739" y="2085452"/>
            <a:ext cx="1876013" cy="1940351"/>
          </a:xfrm>
        </p:spPr>
        <p:txBody>
          <a:bodyPr lIns="0" tIns="0" rIns="0" bIns="0"/>
          <a:lstStyle/>
          <a:p>
            <a:pPr>
              <a:lnSpc>
                <a:spcPts val="1500"/>
              </a:lnSpc>
            </a:pPr>
            <a:r>
              <a:rPr lang="en-GB" sz="1350" dirty="0">
                <a:solidFill>
                  <a:schemeClr val="bg1"/>
                </a:solidFill>
                <a:latin typeface="Poppins" pitchFamily="2" charset="77"/>
                <a:cs typeface="Poppins" pitchFamily="2" charset="77"/>
              </a:rPr>
              <a:t>Historical data</a:t>
            </a:r>
          </a:p>
          <a:p>
            <a:pPr>
              <a:lnSpc>
                <a:spcPts val="1500"/>
              </a:lnSpc>
            </a:pPr>
            <a:r>
              <a:rPr lang="en-GB" sz="1350" dirty="0">
                <a:solidFill>
                  <a:srgbClr val="005FAA"/>
                </a:solidFill>
                <a:latin typeface="Poppins" pitchFamily="2" charset="77"/>
                <a:cs typeface="Poppins" pitchFamily="2" charset="77"/>
              </a:rPr>
              <a:t>characterises historic records and findings preserved in archives, libraries and older data series which enable </a:t>
            </a:r>
            <a:r>
              <a:rPr lang="en-GB" sz="1350" b="1" dirty="0">
                <a:solidFill>
                  <a:srgbClr val="005FAA"/>
                </a:solidFill>
                <a:latin typeface="Poppins" pitchFamily="2" charset="77"/>
                <a:cs typeface="Poppins" pitchFamily="2" charset="77"/>
              </a:rPr>
              <a:t>comparative analysis over time</a:t>
            </a:r>
            <a:r>
              <a:rPr lang="en-GB" sz="1350" dirty="0">
                <a:solidFill>
                  <a:srgbClr val="005FAA"/>
                </a:solidFill>
                <a:latin typeface="Poppins" pitchFamily="2" charset="77"/>
                <a:cs typeface="Poppins" pitchFamily="2" charset="77"/>
              </a:rPr>
              <a:t>. </a:t>
            </a:r>
          </a:p>
          <a:p>
            <a:pPr>
              <a:lnSpc>
                <a:spcPts val="1500"/>
              </a:lnSpc>
            </a:pP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064422" y="2175642"/>
            <a:ext cx="1072055"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a:off x="3138385" y="2180109"/>
            <a:ext cx="1000187" cy="1336711"/>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6" name="Picture 5" descr="Diagram&#10;&#10;Description automatically generated">
            <a:extLst>
              <a:ext uri="{FF2B5EF4-FFF2-40B4-BE49-F238E27FC236}">
                <a16:creationId xmlns:a16="http://schemas.microsoft.com/office/drawing/2014/main" id="{C8D02D5D-609C-5B41-9D35-2EF0138833D5}"/>
              </a:ext>
            </a:extLst>
          </p:cNvPr>
          <p:cNvPicPr>
            <a:picLocks noChangeAspect="1"/>
          </p:cNvPicPr>
          <p:nvPr/>
        </p:nvPicPr>
        <p:blipFill>
          <a:blip r:embed="rId3"/>
          <a:stretch>
            <a:fillRect/>
          </a:stretch>
        </p:blipFill>
        <p:spPr>
          <a:xfrm>
            <a:off x="3912374" y="195943"/>
            <a:ext cx="4835504" cy="4947557"/>
          </a:xfrm>
          <a:prstGeom prst="rect">
            <a:avLst/>
          </a:prstGeom>
        </p:spPr>
      </p:pic>
    </p:spTree>
    <p:extLst>
      <p:ext uri="{BB962C8B-B14F-4D97-AF65-F5344CB8AC3E}">
        <p14:creationId xmlns:p14="http://schemas.microsoft.com/office/powerpoint/2010/main" val="6839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9" y="2065282"/>
            <a:ext cx="1316421"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39"/>
            <a:ext cx="1876013" cy="1483150"/>
          </a:xfrm>
        </p:spPr>
        <p:txBody>
          <a:bodyPr lIns="0" tIns="0" rIns="0" bIns="0"/>
          <a:lstStyle/>
          <a:p>
            <a:pPr>
              <a:lnSpc>
                <a:spcPts val="1500"/>
              </a:lnSpc>
            </a:pPr>
            <a:r>
              <a:rPr lang="en-GB" sz="1350" dirty="0">
                <a:solidFill>
                  <a:schemeClr val="bg1"/>
                </a:solidFill>
                <a:latin typeface="Poppins" pitchFamily="2" charset="77"/>
                <a:cs typeface="Poppins" pitchFamily="2" charset="77"/>
              </a:rPr>
              <a:t>Habitat</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data about </a:t>
            </a:r>
            <a:r>
              <a:rPr lang="en-GB" sz="1350" b="1" dirty="0">
                <a:solidFill>
                  <a:srgbClr val="005FAA"/>
                </a:solidFill>
                <a:latin typeface="Poppins" pitchFamily="2" charset="77"/>
                <a:cs typeface="Poppins" pitchFamily="2" charset="77"/>
              </a:rPr>
              <a:t>biological as well as habitat and geographic diversity. </a:t>
            </a:r>
            <a:endParaRPr lang="en-US" sz="1350" b="1"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pic>
        <p:nvPicPr>
          <p:cNvPr id="6" name="Picture 6">
            <a:extLst>
              <a:ext uri="{FF2B5EF4-FFF2-40B4-BE49-F238E27FC236}">
                <a16:creationId xmlns:a16="http://schemas.microsoft.com/office/drawing/2014/main" id="{298D6ABC-53D1-46D8-814B-396E420537B8}"/>
              </a:ext>
            </a:extLst>
          </p:cNvPr>
          <p:cNvPicPr>
            <a:picLocks noChangeAspect="1"/>
          </p:cNvPicPr>
          <p:nvPr/>
        </p:nvPicPr>
        <p:blipFill>
          <a:blip r:embed="rId3"/>
          <a:stretch>
            <a:fillRect/>
          </a:stretch>
        </p:blipFill>
        <p:spPr>
          <a:xfrm>
            <a:off x="3623667" y="246857"/>
            <a:ext cx="5522118" cy="4649786"/>
          </a:xfrm>
          <a:prstGeom prst="rect">
            <a:avLst/>
          </a:prstGeom>
        </p:spPr>
      </p:pic>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438607" y="985900"/>
            <a:ext cx="1368521" cy="1162955"/>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174563" y="2148853"/>
            <a:ext cx="1277438"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2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8E3C7B-8FF8-CB4D-A295-6D236611CD2F}"/>
              </a:ext>
            </a:extLst>
          </p:cNvPr>
          <p:cNvSpPr/>
          <p:nvPr/>
        </p:nvSpPr>
        <p:spPr>
          <a:xfrm>
            <a:off x="882868" y="2065282"/>
            <a:ext cx="1340069" cy="212834"/>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AF1E1A13-7502-7F4F-BEE8-21DD0DC357E5}"/>
              </a:ext>
            </a:extLst>
          </p:cNvPr>
          <p:cNvSpPr>
            <a:spLocks noGrp="1"/>
          </p:cNvSpPr>
          <p:nvPr>
            <p:ph type="body" sz="half" idx="2"/>
          </p:nvPr>
        </p:nvSpPr>
        <p:spPr>
          <a:xfrm>
            <a:off x="953035" y="2087740"/>
            <a:ext cx="1876013" cy="1230902"/>
          </a:xfrm>
        </p:spPr>
        <p:txBody>
          <a:bodyPr lIns="0" tIns="0" rIns="0" bIns="0"/>
          <a:lstStyle/>
          <a:p>
            <a:pPr>
              <a:lnSpc>
                <a:spcPts val="1500"/>
              </a:lnSpc>
            </a:pPr>
            <a:r>
              <a:rPr lang="en-GB" sz="1350" dirty="0">
                <a:solidFill>
                  <a:schemeClr val="bg1"/>
                </a:solidFill>
                <a:latin typeface="Poppins" pitchFamily="2" charset="77"/>
                <a:cs typeface="Poppins" pitchFamily="2" charset="77"/>
              </a:rPr>
              <a:t>Tracking</a:t>
            </a:r>
            <a:r>
              <a:rPr lang="en-GB" sz="1350" dirty="0">
                <a:solidFill>
                  <a:srgbClr val="005FAA"/>
                </a:solidFill>
                <a:latin typeface="Poppins" pitchFamily="2" charset="77"/>
                <a:cs typeface="Poppins" pitchFamily="2" charset="77"/>
              </a:rPr>
              <a:t> </a:t>
            </a:r>
            <a:r>
              <a:rPr lang="en-GB" sz="1350" dirty="0">
                <a:solidFill>
                  <a:schemeClr val="bg1"/>
                </a:solidFill>
                <a:latin typeface="Poppins" pitchFamily="2" charset="77"/>
                <a:cs typeface="Poppins" pitchFamily="2" charset="77"/>
              </a:rPr>
              <a:t>data</a:t>
            </a:r>
            <a:endParaRPr lang="en-GB" sz="1350" dirty="0">
              <a:solidFill>
                <a:srgbClr val="005FAA"/>
              </a:solidFill>
              <a:latin typeface="Poppins" pitchFamily="2" charset="77"/>
              <a:cs typeface="Poppins" pitchFamily="2" charset="77"/>
            </a:endParaRPr>
          </a:p>
          <a:p>
            <a:pPr>
              <a:lnSpc>
                <a:spcPts val="1500"/>
              </a:lnSpc>
            </a:pPr>
            <a:r>
              <a:rPr lang="en-GB" sz="1350" dirty="0">
                <a:solidFill>
                  <a:srgbClr val="005FAA"/>
                </a:solidFill>
                <a:latin typeface="Poppins" pitchFamily="2" charset="77"/>
                <a:cs typeface="Poppins" pitchFamily="2" charset="77"/>
              </a:rPr>
              <a:t>represents </a:t>
            </a:r>
            <a:r>
              <a:rPr lang="en-GB" sz="1350" b="1" dirty="0">
                <a:solidFill>
                  <a:srgbClr val="005FAA"/>
                </a:solidFill>
                <a:latin typeface="Poppins" pitchFamily="2" charset="77"/>
                <a:cs typeface="Poppins" pitchFamily="2" charset="77"/>
              </a:rPr>
              <a:t>movement data</a:t>
            </a:r>
            <a:r>
              <a:rPr lang="en-GB" sz="1350" dirty="0">
                <a:solidFill>
                  <a:srgbClr val="005FAA"/>
                </a:solidFill>
                <a:latin typeface="Poppins" pitchFamily="2" charset="77"/>
                <a:cs typeface="Poppins" pitchFamily="2" charset="77"/>
              </a:rPr>
              <a:t> that follows animals via satellites or bioacoustics. </a:t>
            </a:r>
            <a:endParaRPr lang="en-US" sz="1350" dirty="0">
              <a:solidFill>
                <a:srgbClr val="005FAA"/>
              </a:solidFill>
              <a:latin typeface="Poppins" pitchFamily="2" charset="77"/>
              <a:cs typeface="Poppins" pitchFamily="2" charset="77"/>
            </a:endParaRPr>
          </a:p>
        </p:txBody>
      </p:sp>
      <p:sp>
        <p:nvSpPr>
          <p:cNvPr id="5" name="Title 1">
            <a:extLst>
              <a:ext uri="{FF2B5EF4-FFF2-40B4-BE49-F238E27FC236}">
                <a16:creationId xmlns:a16="http://schemas.microsoft.com/office/drawing/2014/main" id="{E730454E-6E51-1A4B-8430-03E7545B7328}"/>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From Nature to Numbers</a:t>
            </a:r>
          </a:p>
        </p:txBody>
      </p:sp>
      <p:cxnSp>
        <p:nvCxnSpPr>
          <p:cNvPr id="11" name="Straight Connector 10">
            <a:extLst>
              <a:ext uri="{FF2B5EF4-FFF2-40B4-BE49-F238E27FC236}">
                <a16:creationId xmlns:a16="http://schemas.microsoft.com/office/drawing/2014/main" id="{86523854-7DE6-BD49-B536-1E109C48EC0D}"/>
              </a:ext>
            </a:extLst>
          </p:cNvPr>
          <p:cNvCxnSpPr>
            <a:cxnSpLocks/>
          </p:cNvCxnSpPr>
          <p:nvPr/>
        </p:nvCxnSpPr>
        <p:spPr>
          <a:xfrm>
            <a:off x="2207173" y="2175642"/>
            <a:ext cx="929304" cy="0"/>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CB2F52-8D27-8442-A5FE-F4D21D8C3210}"/>
              </a:ext>
            </a:extLst>
          </p:cNvPr>
          <p:cNvCxnSpPr>
            <a:cxnSpLocks/>
          </p:cNvCxnSpPr>
          <p:nvPr/>
        </p:nvCxnSpPr>
        <p:spPr>
          <a:xfrm flipV="1">
            <a:off x="3129455" y="859222"/>
            <a:ext cx="1521372" cy="1316423"/>
          </a:xfrm>
          <a:prstGeom prst="line">
            <a:avLst/>
          </a:prstGeom>
          <a:ln w="9525">
            <a:solidFill>
              <a:srgbClr val="EA617F"/>
            </a:solidFill>
            <a:prstDash val="sysDash"/>
          </a:ln>
        </p:spPr>
        <p:style>
          <a:lnRef idx="1">
            <a:schemeClr val="accent1"/>
          </a:lnRef>
          <a:fillRef idx="0">
            <a:schemeClr val="accent1"/>
          </a:fillRef>
          <a:effectRef idx="0">
            <a:schemeClr val="accent1"/>
          </a:effectRef>
          <a:fontRef idx="minor">
            <a:schemeClr val="tx1"/>
          </a:fontRef>
        </p:style>
      </p:cxnSp>
      <p:pic>
        <p:nvPicPr>
          <p:cNvPr id="3" name="Picture 2" descr="A picture containing clock&#10;&#10;Description automatically generated">
            <a:extLst>
              <a:ext uri="{FF2B5EF4-FFF2-40B4-BE49-F238E27FC236}">
                <a16:creationId xmlns:a16="http://schemas.microsoft.com/office/drawing/2014/main" id="{588FB05F-AE18-9346-9102-69D1BC9AB7F3}"/>
              </a:ext>
            </a:extLst>
          </p:cNvPr>
          <p:cNvPicPr>
            <a:picLocks noChangeAspect="1"/>
          </p:cNvPicPr>
          <p:nvPr/>
        </p:nvPicPr>
        <p:blipFill>
          <a:blip r:embed="rId3"/>
          <a:stretch>
            <a:fillRect/>
          </a:stretch>
        </p:blipFill>
        <p:spPr>
          <a:xfrm>
            <a:off x="2491929" y="-203597"/>
            <a:ext cx="6267550" cy="5422107"/>
          </a:xfrm>
          <a:prstGeom prst="rect">
            <a:avLst/>
          </a:prstGeom>
        </p:spPr>
      </p:pic>
    </p:spTree>
    <p:extLst>
      <p:ext uri="{BB962C8B-B14F-4D97-AF65-F5344CB8AC3E}">
        <p14:creationId xmlns:p14="http://schemas.microsoft.com/office/powerpoint/2010/main" val="3500350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D224045-7453-47B4-922F-7E4371E0D477}"/>
              </a:ext>
            </a:extLst>
          </p:cNvPr>
          <p:cNvPicPr>
            <a:picLocks noChangeAspect="1"/>
          </p:cNvPicPr>
          <p:nvPr/>
        </p:nvPicPr>
        <p:blipFill>
          <a:blip r:embed="rId3"/>
          <a:stretch>
            <a:fillRect/>
          </a:stretch>
        </p:blipFill>
        <p:spPr>
          <a:xfrm>
            <a:off x="917763" y="754679"/>
            <a:ext cx="6726926" cy="4241615"/>
          </a:xfrm>
          <a:prstGeom prst="rect">
            <a:avLst/>
          </a:prstGeom>
        </p:spPr>
      </p:pic>
      <p:sp>
        <p:nvSpPr>
          <p:cNvPr id="7" name="Title 1">
            <a:extLst>
              <a:ext uri="{FF2B5EF4-FFF2-40B4-BE49-F238E27FC236}">
                <a16:creationId xmlns:a16="http://schemas.microsoft.com/office/drawing/2014/main" id="{6853D7FA-7F18-7A4E-87B3-5C0A89FA2FD9}"/>
              </a:ext>
            </a:extLst>
          </p:cNvPr>
          <p:cNvSpPr txBox="1">
            <a:spLocks/>
          </p:cNvSpPr>
          <p:nvPr/>
        </p:nvSpPr>
        <p:spPr>
          <a:xfrm>
            <a:off x="254200" y="278011"/>
            <a:ext cx="4384373" cy="1351196"/>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 Data life cycle</a:t>
            </a:r>
          </a:p>
        </p:txBody>
      </p:sp>
      <p:sp>
        <p:nvSpPr>
          <p:cNvPr id="3" name="Rectangle 2">
            <a:extLst>
              <a:ext uri="{FF2B5EF4-FFF2-40B4-BE49-F238E27FC236}">
                <a16:creationId xmlns:a16="http://schemas.microsoft.com/office/drawing/2014/main" id="{9F144806-E8F1-5548-B1E5-468AB78AB004}"/>
              </a:ext>
            </a:extLst>
          </p:cNvPr>
          <p:cNvSpPr/>
          <p:nvPr/>
        </p:nvSpPr>
        <p:spPr>
          <a:xfrm>
            <a:off x="1232004" y="4734682"/>
            <a:ext cx="950901" cy="284693"/>
          </a:xfrm>
          <a:prstGeom prst="rect">
            <a:avLst/>
          </a:prstGeom>
        </p:spPr>
        <p:txBody>
          <a:bodyPr wrap="none">
            <a:spAutoFit/>
          </a:bodyPr>
          <a:lstStyle/>
          <a:p>
            <a:pPr defTabSz="685800">
              <a:lnSpc>
                <a:spcPts val="1500"/>
              </a:lnSpc>
              <a:buClrTx/>
            </a:pPr>
            <a:r>
              <a:rPr lang="en-GB" sz="1350" b="1" kern="1200" dirty="0">
                <a:solidFill>
                  <a:srgbClr val="48B7AF"/>
                </a:solidFill>
                <a:latin typeface="Poppins" pitchFamily="2" charset="77"/>
                <a:ea typeface="+mn-ea"/>
                <a:cs typeface="Poppins" pitchFamily="2" charset="77"/>
              </a:rPr>
              <a:t>Collection:</a:t>
            </a:r>
          </a:p>
        </p:txBody>
      </p:sp>
      <p:sp>
        <p:nvSpPr>
          <p:cNvPr id="6" name="Rectangle 5">
            <a:extLst>
              <a:ext uri="{FF2B5EF4-FFF2-40B4-BE49-F238E27FC236}">
                <a16:creationId xmlns:a16="http://schemas.microsoft.com/office/drawing/2014/main" id="{E2410E8E-191D-2743-8785-11C518217F68}"/>
              </a:ext>
            </a:extLst>
          </p:cNvPr>
          <p:cNvSpPr/>
          <p:nvPr/>
        </p:nvSpPr>
        <p:spPr>
          <a:xfrm>
            <a:off x="3787708" y="4734682"/>
            <a:ext cx="1025152" cy="284693"/>
          </a:xfrm>
          <a:prstGeom prst="rect">
            <a:avLst/>
          </a:prstGeom>
        </p:spPr>
        <p:txBody>
          <a:bodyPr wrap="none">
            <a:spAutoFit/>
          </a:bodyPr>
          <a:lstStyle/>
          <a:p>
            <a:pPr defTabSz="685800">
              <a:lnSpc>
                <a:spcPts val="1500"/>
              </a:lnSpc>
              <a:buClrTx/>
            </a:pPr>
            <a:r>
              <a:rPr lang="en-GB" sz="1350" b="1" kern="1200" dirty="0">
                <a:solidFill>
                  <a:srgbClr val="00B5DC"/>
                </a:solidFill>
                <a:latin typeface="Poppins" pitchFamily="2" charset="77"/>
                <a:ea typeface="+mn-ea"/>
                <a:cs typeface="Poppins" pitchFamily="2" charset="77"/>
              </a:rPr>
              <a:t>Integration:</a:t>
            </a:r>
          </a:p>
        </p:txBody>
      </p:sp>
      <p:sp>
        <p:nvSpPr>
          <p:cNvPr id="8" name="Rectangle 7">
            <a:extLst>
              <a:ext uri="{FF2B5EF4-FFF2-40B4-BE49-F238E27FC236}">
                <a16:creationId xmlns:a16="http://schemas.microsoft.com/office/drawing/2014/main" id="{E8EC3929-B9CE-2744-931D-331D2C9DF497}"/>
              </a:ext>
            </a:extLst>
          </p:cNvPr>
          <p:cNvSpPr/>
          <p:nvPr/>
        </p:nvSpPr>
        <p:spPr>
          <a:xfrm>
            <a:off x="6420886" y="4734683"/>
            <a:ext cx="1039644" cy="284693"/>
          </a:xfrm>
          <a:prstGeom prst="rect">
            <a:avLst/>
          </a:prstGeom>
        </p:spPr>
        <p:txBody>
          <a:bodyPr wrap="none">
            <a:spAutoFit/>
          </a:bodyPr>
          <a:lstStyle/>
          <a:p>
            <a:pPr defTabSz="685800">
              <a:lnSpc>
                <a:spcPts val="1500"/>
              </a:lnSpc>
              <a:buClrTx/>
            </a:pPr>
            <a:r>
              <a:rPr lang="en-GB" sz="1350" b="1" kern="1200" dirty="0">
                <a:solidFill>
                  <a:srgbClr val="EA617F"/>
                </a:solidFill>
                <a:latin typeface="Poppins" pitchFamily="2" charset="77"/>
                <a:ea typeface="+mn-ea"/>
                <a:cs typeface="Poppins" pitchFamily="2" charset="77"/>
              </a:rPr>
              <a:t>Publication:</a:t>
            </a:r>
          </a:p>
        </p:txBody>
      </p:sp>
      <p:sp>
        <p:nvSpPr>
          <p:cNvPr id="9" name="Rectangle 8">
            <a:extLst>
              <a:ext uri="{FF2B5EF4-FFF2-40B4-BE49-F238E27FC236}">
                <a16:creationId xmlns:a16="http://schemas.microsoft.com/office/drawing/2014/main" id="{C987E8D3-3441-034E-AF9C-EA0BB711A052}"/>
              </a:ext>
            </a:extLst>
          </p:cNvPr>
          <p:cNvSpPr/>
          <p:nvPr/>
        </p:nvSpPr>
        <p:spPr>
          <a:xfrm>
            <a:off x="3102908" y="754679"/>
            <a:ext cx="5123330"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0" name="Rectangle 9">
            <a:extLst>
              <a:ext uri="{FF2B5EF4-FFF2-40B4-BE49-F238E27FC236}">
                <a16:creationId xmlns:a16="http://schemas.microsoft.com/office/drawing/2014/main" id="{0A200DF7-C8E4-8247-836D-E18F84F197B5}"/>
              </a:ext>
            </a:extLst>
          </p:cNvPr>
          <p:cNvSpPr/>
          <p:nvPr/>
        </p:nvSpPr>
        <p:spPr>
          <a:xfrm>
            <a:off x="6262003" y="825276"/>
            <a:ext cx="2067485" cy="4318224"/>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36920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Global aquatic research, data management and partnership platform headquartered at Dalhousie University in Nova Scotia, Canada.</a:t>
            </a:r>
            <a:endParaRPr sz="1200" dirty="0">
              <a:solidFill>
                <a:srgbClr val="FFFFFF"/>
              </a:solidFill>
              <a:latin typeface="Lato"/>
              <a:ea typeface="Lato"/>
              <a:cs typeface="Lato"/>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2</a:t>
            </a:fld>
            <a:endParaRPr b="1">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dirty="0">
              <a:solidFill>
                <a:srgbClr val="FFFFFF"/>
              </a:solidFill>
              <a:latin typeface="Lato"/>
              <a:ea typeface="Lato"/>
              <a:cs typeface="Lato"/>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746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a:solidFill>
                <a:srgbClr val="FFFFFF"/>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819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C086B04B-0EF3-49F8-8BB5-8F3E58A9FD8F}"/>
              </a:ext>
            </a:extLst>
          </p:cNvPr>
          <p:cNvPicPr>
            <a:picLocks noChangeAspect="1"/>
          </p:cNvPicPr>
          <p:nvPr/>
        </p:nvPicPr>
        <p:blipFill>
          <a:blip r:embed="rId3"/>
          <a:stretch>
            <a:fillRect/>
          </a:stretch>
        </p:blipFill>
        <p:spPr>
          <a:xfrm>
            <a:off x="2886969" y="968609"/>
            <a:ext cx="6156125" cy="36393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914400" y="2057400"/>
            <a:ext cx="1040525" cy="228600"/>
          </a:xfrm>
          <a:prstGeom prst="rect">
            <a:avLst/>
          </a:prstGeom>
          <a:solidFill>
            <a:srgbClr val="E4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1"/>
            <a:ext cx="1836601" cy="2858691"/>
          </a:xfrm>
          <a:ln>
            <a:noFill/>
          </a:ln>
        </p:spPr>
        <p:txBody>
          <a:bodyPr lIns="0" tIns="0" rIns="0" bIns="0"/>
          <a:lstStyle/>
          <a:p>
            <a:pPr>
              <a:lnSpc>
                <a:spcPts val="1500"/>
              </a:lnSpc>
            </a:pPr>
            <a:r>
              <a:rPr lang="en-GB" sz="1350" b="1" dirty="0">
                <a:solidFill>
                  <a:srgbClr val="48B7AF"/>
                </a:solidFill>
                <a:latin typeface="Poppins" pitchFamily="2" charset="77"/>
                <a:cs typeface="Poppins" pitchFamily="2" charset="77"/>
              </a:rPr>
              <a:t>Collection:</a:t>
            </a:r>
          </a:p>
          <a:p>
            <a:pPr>
              <a:lnSpc>
                <a:spcPts val="1500"/>
              </a:lnSpc>
            </a:pPr>
            <a:r>
              <a:rPr lang="en-US" sz="1350" dirty="0">
                <a:solidFill>
                  <a:srgbClr val="005FAA"/>
                </a:solidFill>
              </a:rPr>
              <a:t>Data is compiled from multiple </a:t>
            </a:r>
            <a:r>
              <a:rPr lang="en-US" sz="1350" b="1" dirty="0">
                <a:solidFill>
                  <a:srgbClr val="005FAA"/>
                </a:solidFill>
              </a:rPr>
              <a:t>observations</a:t>
            </a:r>
            <a:endParaRPr lang="en-GB" sz="1350" b="1" dirty="0">
              <a:solidFill>
                <a:srgbClr val="005FAA"/>
              </a:solidFill>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2840"/>
            <a:ext cx="126125" cy="126125"/>
          </a:xfrm>
          <a:prstGeom prst="ellipse">
            <a:avLst/>
          </a:prstGeom>
          <a:solidFill>
            <a:srgbClr val="42B7AD"/>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2803593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B3F4BC23-1591-4A97-B953-EF5B785B371A}"/>
              </a:ext>
            </a:extLst>
          </p:cNvPr>
          <p:cNvPicPr>
            <a:picLocks noChangeAspect="1"/>
          </p:cNvPicPr>
          <p:nvPr/>
        </p:nvPicPr>
        <p:blipFill>
          <a:blip r:embed="rId3"/>
          <a:stretch>
            <a:fillRect/>
          </a:stretch>
        </p:blipFill>
        <p:spPr>
          <a:xfrm>
            <a:off x="2650331" y="965028"/>
            <a:ext cx="6424017" cy="379387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899456" y="2086961"/>
            <a:ext cx="1591866" cy="2635449"/>
          </a:xfrm>
        </p:spPr>
        <p:txBody>
          <a:bodyPr lIns="0" tIns="0" rIns="0" bIns="0" anchor="t"/>
          <a:lstStyle/>
          <a:p>
            <a:pPr>
              <a:lnSpc>
                <a:spcPts val="1500"/>
              </a:lnSpc>
            </a:pPr>
            <a:r>
              <a:rPr lang="en-GB" sz="1350" b="1" dirty="0">
                <a:solidFill>
                  <a:srgbClr val="00B5DC"/>
                </a:solidFill>
                <a:latin typeface="Poppins"/>
                <a:cs typeface="Poppins" pitchFamily="2" charset="77"/>
              </a:rPr>
              <a:t>Integration:</a:t>
            </a:r>
          </a:p>
          <a:p>
            <a:pPr>
              <a:lnSpc>
                <a:spcPts val="1500"/>
              </a:lnSpc>
            </a:pPr>
            <a:r>
              <a:rPr lang="en-GB" sz="1350" dirty="0">
                <a:solidFill>
                  <a:srgbClr val="005FAA"/>
                </a:solidFill>
              </a:rPr>
              <a:t>During the </a:t>
            </a:r>
            <a:r>
              <a:rPr lang="en-GB" sz="1350" b="1" dirty="0">
                <a:solidFill>
                  <a:srgbClr val="005FAA"/>
                </a:solidFill>
              </a:rPr>
              <a:t>standardisation</a:t>
            </a:r>
            <a:r>
              <a:rPr lang="en-GB" sz="1350" dirty="0">
                <a:solidFill>
                  <a:srgbClr val="005FAA"/>
                </a:solidFill>
              </a:rPr>
              <a:t> process the OBIS thematic and regional nodes check data quality and apply </a:t>
            </a:r>
            <a:r>
              <a:rPr lang="en-GB" sz="1350" b="1" dirty="0">
                <a:solidFill>
                  <a:srgbClr val="005FAA"/>
                </a:solidFill>
              </a:rPr>
              <a:t>Darwin Core Standards </a:t>
            </a:r>
            <a:endParaRPr lang="en-GB" sz="1350" b="1" dirty="0">
              <a:solidFill>
                <a:srgbClr val="005FAA"/>
              </a:solidFill>
              <a:latin typeface="Poppins Light" pitchFamily="2" charset="77"/>
              <a:cs typeface="Poppins Light" pitchFamily="2" charset="77"/>
            </a:endParaRP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19" name="Oval 18">
            <a:extLst>
              <a:ext uri="{FF2B5EF4-FFF2-40B4-BE49-F238E27FC236}">
                <a16:creationId xmlns:a16="http://schemas.microsoft.com/office/drawing/2014/main" id="{95E198EE-C918-844D-AB3D-E81B05C23A86}"/>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427402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00B5DC">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00B5DC"/>
                </a:solidFill>
                <a:latin typeface="Poppins" pitchFamily="2" charset="77"/>
                <a:cs typeface="Poppins" pitchFamily="2" charset="77"/>
              </a:rPr>
              <a:t>Contribution:</a:t>
            </a:r>
          </a:p>
          <a:p>
            <a:pPr>
              <a:lnSpc>
                <a:spcPts val="1500"/>
              </a:lnSpc>
            </a:pPr>
            <a:r>
              <a:rPr lang="en-GB" sz="1350" dirty="0">
                <a:solidFill>
                  <a:srgbClr val="005FAA"/>
                </a:solidFill>
                <a:latin typeface="Poppins Light" pitchFamily="2" charset="77"/>
                <a:cs typeface="Poppins Light" pitchFamily="2" charset="77"/>
              </a:rPr>
              <a:t>The data is then deposited in the OBIS database and </a:t>
            </a:r>
            <a:r>
              <a:rPr lang="en-GB" sz="1350" b="1" dirty="0">
                <a:solidFill>
                  <a:srgbClr val="005FAA"/>
                </a:solidFill>
                <a:latin typeface="Poppins Light" pitchFamily="2" charset="77"/>
                <a:cs typeface="Poppins Light" pitchFamily="2" charset="77"/>
              </a:rPr>
              <a:t>made accessible to everyone</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pic>
        <p:nvPicPr>
          <p:cNvPr id="2" name="Picture 1">
            <a:extLst>
              <a:ext uri="{FF2B5EF4-FFF2-40B4-BE49-F238E27FC236}">
                <a16:creationId xmlns:a16="http://schemas.microsoft.com/office/drawing/2014/main" id="{9143F4C9-3131-DE47-9D40-11FE0A7E053B}"/>
              </a:ext>
            </a:extLst>
          </p:cNvPr>
          <p:cNvPicPr>
            <a:picLocks noChangeAspect="1"/>
          </p:cNvPicPr>
          <p:nvPr/>
        </p:nvPicPr>
        <p:blipFill rotWithShape="1">
          <a:blip r:embed="rId3"/>
          <a:srcRect l="5706" r="37470"/>
          <a:stretch/>
        </p:blipFill>
        <p:spPr>
          <a:xfrm>
            <a:off x="4272338" y="1361919"/>
            <a:ext cx="2706732" cy="2482328"/>
          </a:xfrm>
          <a:prstGeom prst="rect">
            <a:avLst/>
          </a:prstGeom>
        </p:spPr>
      </p:pic>
      <p:pic>
        <p:nvPicPr>
          <p:cNvPr id="10" name="Picture 9">
            <a:extLst>
              <a:ext uri="{FF2B5EF4-FFF2-40B4-BE49-F238E27FC236}">
                <a16:creationId xmlns:a16="http://schemas.microsoft.com/office/drawing/2014/main" id="{E59C6147-1C03-BB46-8C23-3ABB5EC6D4F6}"/>
              </a:ext>
            </a:extLst>
          </p:cNvPr>
          <p:cNvPicPr>
            <a:picLocks noChangeAspect="1"/>
          </p:cNvPicPr>
          <p:nvPr/>
        </p:nvPicPr>
        <p:blipFill rotWithShape="1">
          <a:blip r:embed="rId4"/>
          <a:srcRect t="67519" b="5805"/>
          <a:stretch/>
        </p:blipFill>
        <p:spPr>
          <a:xfrm rot="5400000">
            <a:off x="1897026" y="917157"/>
            <a:ext cx="2868643" cy="2292118"/>
          </a:xfrm>
          <a:prstGeom prst="rect">
            <a:avLst/>
          </a:prstGeom>
        </p:spPr>
      </p:pic>
      <p:sp>
        <p:nvSpPr>
          <p:cNvPr id="7" name="Oval 6">
            <a:extLst>
              <a:ext uri="{FF2B5EF4-FFF2-40B4-BE49-F238E27FC236}">
                <a16:creationId xmlns:a16="http://schemas.microsoft.com/office/drawing/2014/main" id="{8F1CE32D-9B7E-324C-AE99-C31E0CFD46AA}"/>
              </a:ext>
            </a:extLst>
          </p:cNvPr>
          <p:cNvSpPr/>
          <p:nvPr/>
        </p:nvSpPr>
        <p:spPr>
          <a:xfrm>
            <a:off x="656035" y="2395225"/>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27436302-F3A0-FF4A-980F-660982FD4F6C}"/>
              </a:ext>
            </a:extLst>
          </p:cNvPr>
          <p:cNvSpPr/>
          <p:nvPr/>
        </p:nvSpPr>
        <p:spPr>
          <a:xfrm>
            <a:off x="6492469" y="3693203"/>
            <a:ext cx="126125" cy="126125"/>
          </a:xfrm>
          <a:prstGeom prst="ellipse">
            <a:avLst/>
          </a:prstGeom>
          <a:solidFill>
            <a:srgbClr val="00B5DC"/>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3" name="TextBox 2">
            <a:extLst>
              <a:ext uri="{FF2B5EF4-FFF2-40B4-BE49-F238E27FC236}">
                <a16:creationId xmlns:a16="http://schemas.microsoft.com/office/drawing/2014/main" id="{66AC14C7-B0B4-4445-8F51-DE1ABA89C805}"/>
              </a:ext>
            </a:extLst>
          </p:cNvPr>
          <p:cNvSpPr txBox="1"/>
          <p:nvPr/>
        </p:nvSpPr>
        <p:spPr>
          <a:xfrm>
            <a:off x="6648359" y="3603955"/>
            <a:ext cx="2190366" cy="1131079"/>
          </a:xfrm>
          <a:prstGeom prst="rect">
            <a:avLst/>
          </a:prstGeom>
          <a:noFill/>
        </p:spPr>
        <p:txBody>
          <a:bodyPr wrap="square" rtlCol="0">
            <a:spAutoFit/>
          </a:bodyPr>
          <a:lstStyle/>
          <a:p>
            <a:pPr defTabSz="685800">
              <a:buClrTx/>
            </a:pPr>
            <a:r>
              <a:rPr lang="en-GB" sz="1350" kern="1200" dirty="0">
                <a:solidFill>
                  <a:srgbClr val="005FAA"/>
                </a:solidFill>
                <a:latin typeface="Poppins Light" pitchFamily="2" charset="77"/>
                <a:ea typeface="+mn-ea"/>
                <a:cs typeface="Poppins Light" pitchFamily="2" charset="77"/>
              </a:rPr>
              <a:t>The OBIS database follows </a:t>
            </a:r>
            <a:r>
              <a:rPr lang="en-GB" sz="1350" b="1" kern="1200" dirty="0">
                <a:solidFill>
                  <a:srgbClr val="005FAA"/>
                </a:solidFill>
                <a:latin typeface="Poppins Light" pitchFamily="2" charset="77"/>
                <a:ea typeface="+mn-ea"/>
                <a:cs typeface="Poppins Light" pitchFamily="2" charset="77"/>
              </a:rPr>
              <a:t>FAIR guiding principles </a:t>
            </a:r>
            <a:r>
              <a:rPr lang="en-GB" sz="1350" kern="1200" dirty="0">
                <a:solidFill>
                  <a:srgbClr val="005FAA"/>
                </a:solidFill>
                <a:latin typeface="Poppins Light" pitchFamily="2" charset="77"/>
                <a:ea typeface="+mn-ea"/>
                <a:cs typeface="Poppins Light" pitchFamily="2" charset="77"/>
              </a:rPr>
              <a:t>of scientific data management and stewardship</a:t>
            </a:r>
          </a:p>
          <a:p>
            <a:pPr defTabSz="685800">
              <a:buClrTx/>
            </a:pPr>
            <a:endParaRPr lang="en-US" sz="1350" kern="1200" dirty="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505919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34B0D40-6E5C-584F-970C-32EDF9A64324}"/>
              </a:ext>
            </a:extLst>
          </p:cNvPr>
          <p:cNvPicPr>
            <a:picLocks noChangeAspect="1"/>
          </p:cNvPicPr>
          <p:nvPr/>
        </p:nvPicPr>
        <p:blipFill rotWithShape="1">
          <a:blip r:embed="rId3"/>
          <a:srcRect l="7609"/>
          <a:stretch/>
        </p:blipFill>
        <p:spPr>
          <a:xfrm>
            <a:off x="2183525" y="2066742"/>
            <a:ext cx="6016021" cy="2197832"/>
          </a:xfrm>
          <a:prstGeom prst="rect">
            <a:avLst/>
          </a:prstGeom>
        </p:spPr>
      </p:pic>
      <p:sp>
        <p:nvSpPr>
          <p:cNvPr id="18" name="Rectangle 17">
            <a:extLst>
              <a:ext uri="{FF2B5EF4-FFF2-40B4-BE49-F238E27FC236}">
                <a16:creationId xmlns:a16="http://schemas.microsoft.com/office/drawing/2014/main" id="{D98D75B0-1E49-F84B-B83C-492BA4C6D3E9}"/>
              </a:ext>
            </a:extLst>
          </p:cNvPr>
          <p:cNvSpPr/>
          <p:nvPr/>
        </p:nvSpPr>
        <p:spPr>
          <a:xfrm>
            <a:off x="867104" y="2057400"/>
            <a:ext cx="1332185" cy="228600"/>
          </a:xfrm>
          <a:prstGeom prst="rect">
            <a:avLst/>
          </a:prstGeom>
          <a:solidFill>
            <a:srgbClr val="EA61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6F89E6F2-2889-4745-A38A-B529F31CEDA0}"/>
              </a:ext>
            </a:extLst>
          </p:cNvPr>
          <p:cNvSpPr>
            <a:spLocks noGrp="1"/>
          </p:cNvSpPr>
          <p:nvPr>
            <p:ph type="body" sz="half" idx="2"/>
          </p:nvPr>
        </p:nvSpPr>
        <p:spPr>
          <a:xfrm>
            <a:off x="953034" y="2086960"/>
            <a:ext cx="1836601" cy="2295854"/>
          </a:xfrm>
        </p:spPr>
        <p:txBody>
          <a:bodyPr lIns="0" tIns="0" rIns="0" bIns="0"/>
          <a:lstStyle/>
          <a:p>
            <a:pPr>
              <a:lnSpc>
                <a:spcPts val="1500"/>
              </a:lnSpc>
            </a:pPr>
            <a:r>
              <a:rPr lang="en-GB" sz="1350" b="1" dirty="0">
                <a:solidFill>
                  <a:srgbClr val="EA617F"/>
                </a:solidFill>
                <a:latin typeface="Poppins" pitchFamily="2" charset="77"/>
                <a:cs typeface="Poppins" pitchFamily="2" charset="77"/>
              </a:rPr>
              <a:t>Access:</a:t>
            </a:r>
          </a:p>
          <a:p>
            <a:pPr>
              <a:lnSpc>
                <a:spcPts val="1500"/>
              </a:lnSpc>
            </a:pPr>
            <a:r>
              <a:rPr lang="en-GB" sz="1350" dirty="0">
                <a:solidFill>
                  <a:srgbClr val="005FAA"/>
                </a:solidFill>
                <a:latin typeface="Poppins Light" pitchFamily="2" charset="77"/>
                <a:cs typeface="Poppins Light" pitchFamily="2" charset="77"/>
              </a:rPr>
              <a:t>Mapper on OBIS server</a:t>
            </a:r>
          </a:p>
          <a:p>
            <a:pPr>
              <a:lnSpc>
                <a:spcPts val="1500"/>
              </a:lnSpc>
            </a:pPr>
            <a:r>
              <a:rPr lang="en-GB" sz="1350" dirty="0">
                <a:solidFill>
                  <a:srgbClr val="005FAA"/>
                </a:solidFill>
                <a:latin typeface="Poppins Light" pitchFamily="2" charset="77"/>
                <a:cs typeface="Poppins Light" pitchFamily="2" charset="77"/>
              </a:rPr>
              <a:t>R (analytical platform) &amp; </a:t>
            </a:r>
            <a:r>
              <a:rPr lang="en-GB" sz="1350" dirty="0" err="1">
                <a:solidFill>
                  <a:srgbClr val="005FAA"/>
                </a:solidFill>
                <a:latin typeface="Poppins Light" pitchFamily="2" charset="77"/>
                <a:cs typeface="Poppins Light" pitchFamily="2" charset="77"/>
              </a:rPr>
              <a:t>robis</a:t>
            </a:r>
            <a:r>
              <a:rPr lang="en-GB" sz="1350" dirty="0">
                <a:solidFill>
                  <a:srgbClr val="005FAA"/>
                </a:solidFill>
                <a:latin typeface="Poppins Light" pitchFamily="2" charset="77"/>
                <a:cs typeface="Poppins Light" pitchFamily="2" charset="77"/>
              </a:rPr>
              <a:t> package</a:t>
            </a:r>
          </a:p>
          <a:p>
            <a:pPr>
              <a:lnSpc>
                <a:spcPts val="1500"/>
              </a:lnSpc>
            </a:pPr>
            <a:r>
              <a:rPr lang="en-GB" sz="1350" dirty="0">
                <a:solidFill>
                  <a:srgbClr val="005FAA"/>
                </a:solidFill>
                <a:latin typeface="Poppins Light" pitchFamily="2" charset="77"/>
                <a:cs typeface="Poppins Light" pitchFamily="2" charset="77"/>
              </a:rPr>
              <a:t>Third party application</a:t>
            </a:r>
          </a:p>
        </p:txBody>
      </p:sp>
      <p:sp>
        <p:nvSpPr>
          <p:cNvPr id="6" name="Title 1">
            <a:extLst>
              <a:ext uri="{FF2B5EF4-FFF2-40B4-BE49-F238E27FC236}">
                <a16:creationId xmlns:a16="http://schemas.microsoft.com/office/drawing/2014/main" id="{D3EC688C-C29A-6F43-BE22-C77C615E98C3}"/>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a:solidFill>
                  <a:srgbClr val="005FAA"/>
                </a:solidFill>
                <a:latin typeface="Poppins" pitchFamily="2" charset="77"/>
                <a:cs typeface="Poppins" pitchFamily="2" charset="77"/>
              </a:rPr>
              <a:t>OBIS</a:t>
            </a:r>
          </a:p>
          <a:p>
            <a:pPr defTabSz="685800">
              <a:buClrTx/>
            </a:pPr>
            <a:r>
              <a:rPr lang="en-US" sz="3600" b="1">
                <a:solidFill>
                  <a:srgbClr val="005FAA"/>
                </a:solidFill>
                <a:latin typeface="Poppins" pitchFamily="2" charset="77"/>
                <a:cs typeface="Poppins" pitchFamily="2" charset="77"/>
              </a:rPr>
              <a:t>Data life cycle</a:t>
            </a:r>
          </a:p>
        </p:txBody>
      </p:sp>
      <p:sp>
        <p:nvSpPr>
          <p:cNvPr id="11" name="Oval 10">
            <a:extLst>
              <a:ext uri="{FF2B5EF4-FFF2-40B4-BE49-F238E27FC236}">
                <a16:creationId xmlns:a16="http://schemas.microsoft.com/office/drawing/2014/main" id="{0E81EF4A-472C-0E4D-BBA1-4D7DDF63FC91}"/>
              </a:ext>
            </a:extLst>
          </p:cNvPr>
          <p:cNvSpPr/>
          <p:nvPr/>
        </p:nvSpPr>
        <p:spPr>
          <a:xfrm rot="1794060">
            <a:off x="679077" y="2396361"/>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5A2E5594-5078-C54E-ACDD-2D7AD38BE514}"/>
              </a:ext>
            </a:extLst>
          </p:cNvPr>
          <p:cNvSpPr/>
          <p:nvPr/>
        </p:nvSpPr>
        <p:spPr>
          <a:xfrm rot="1794060">
            <a:off x="679077" y="2705617"/>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3" name="Oval 12">
            <a:extLst>
              <a:ext uri="{FF2B5EF4-FFF2-40B4-BE49-F238E27FC236}">
                <a16:creationId xmlns:a16="http://schemas.microsoft.com/office/drawing/2014/main" id="{45025DBB-51C6-B64F-9C6E-46A4AC1C88E3}"/>
              </a:ext>
            </a:extLst>
          </p:cNvPr>
          <p:cNvSpPr/>
          <p:nvPr/>
        </p:nvSpPr>
        <p:spPr>
          <a:xfrm rot="1794060">
            <a:off x="679076" y="3169990"/>
            <a:ext cx="126125" cy="126125"/>
          </a:xfrm>
          <a:prstGeom prst="ellipse">
            <a:avLst/>
          </a:prstGeom>
          <a:solidFill>
            <a:srgbClr val="EA617F"/>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64892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39FC1D9A-BD62-4077-9892-4FBB2E3689D1}"/>
              </a:ext>
            </a:extLst>
          </p:cNvPr>
          <p:cNvPicPr>
            <a:picLocks noGrp="1" noChangeAspect="1"/>
          </p:cNvPicPr>
          <p:nvPr>
            <p:ph idx="1"/>
          </p:nvPr>
        </p:nvPicPr>
        <p:blipFill>
          <a:blip r:embed="rId3"/>
          <a:stretch>
            <a:fillRect/>
          </a:stretch>
        </p:blipFill>
        <p:spPr>
          <a:xfrm>
            <a:off x="2176908" y="1028700"/>
            <a:ext cx="6969176" cy="4116284"/>
          </a:xfrm>
        </p:spPr>
      </p:pic>
      <p:sp>
        <p:nvSpPr>
          <p:cNvPr id="2" name="Title 1">
            <a:extLst>
              <a:ext uri="{FF2B5EF4-FFF2-40B4-BE49-F238E27FC236}">
                <a16:creationId xmlns:a16="http://schemas.microsoft.com/office/drawing/2014/main" id="{72C6CE9C-460A-6D42-8C12-1E99E00E0339}"/>
              </a:ext>
            </a:extLst>
          </p:cNvPr>
          <p:cNvSpPr>
            <a:spLocks noGrp="1"/>
          </p:cNvSpPr>
          <p:nvPr>
            <p:ph type="title"/>
          </p:nvPr>
        </p:nvSpPr>
        <p:spPr>
          <a:xfrm>
            <a:off x="656036" y="2067100"/>
            <a:ext cx="1869507" cy="242395"/>
          </a:xfrm>
          <a:solidFill>
            <a:srgbClr val="D0C9FF"/>
          </a:solidFill>
        </p:spPr>
        <p:txBody>
          <a:bodyPr/>
          <a:lstStyle/>
          <a:p>
            <a:r>
              <a:rPr lang="en-US" sz="1350" b="1" dirty="0">
                <a:solidFill>
                  <a:srgbClr val="8480BB"/>
                </a:solidFill>
              </a:rPr>
              <a:t>Capacity Development</a:t>
            </a:r>
          </a:p>
        </p:txBody>
      </p:sp>
      <p:sp>
        <p:nvSpPr>
          <p:cNvPr id="4" name="Title 1">
            <a:extLst>
              <a:ext uri="{FF2B5EF4-FFF2-40B4-BE49-F238E27FC236}">
                <a16:creationId xmlns:a16="http://schemas.microsoft.com/office/drawing/2014/main" id="{6121C459-7AAC-924D-82F6-41D7E0D38A01}"/>
              </a:ext>
            </a:extLst>
          </p:cNvPr>
          <p:cNvSpPr txBox="1">
            <a:spLocks/>
          </p:cNvSpPr>
          <p:nvPr/>
        </p:nvSpPr>
        <p:spPr>
          <a:xfrm>
            <a:off x="656035" y="465535"/>
            <a:ext cx="2473421" cy="1386914"/>
          </a:xfrm>
          <a:prstGeom prst="rect">
            <a:avLst/>
          </a:prstGeom>
        </p:spPr>
        <p:txBody>
          <a:bodyPr lIns="0" tIns="0" rIns="0" bIns="0" anchor="t"/>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3600" b="1" dirty="0">
                <a:solidFill>
                  <a:srgbClr val="005FAA"/>
                </a:solidFill>
                <a:latin typeface="Poppins" pitchFamily="2" charset="77"/>
                <a:cs typeface="Poppins" pitchFamily="2" charset="77"/>
              </a:rPr>
              <a:t>OBIS</a:t>
            </a:r>
          </a:p>
          <a:p>
            <a:pPr defTabSz="685800">
              <a:buClrTx/>
            </a:pPr>
            <a:r>
              <a:rPr lang="en-US" sz="3600" b="1" dirty="0">
                <a:solidFill>
                  <a:srgbClr val="005FAA"/>
                </a:solidFill>
                <a:latin typeface="Poppins" pitchFamily="2" charset="77"/>
                <a:cs typeface="Poppins" pitchFamily="2" charset="77"/>
              </a:rPr>
              <a:t>Data life cycle</a:t>
            </a:r>
          </a:p>
        </p:txBody>
      </p:sp>
      <p:sp>
        <p:nvSpPr>
          <p:cNvPr id="5" name="Oval 4">
            <a:extLst>
              <a:ext uri="{FF2B5EF4-FFF2-40B4-BE49-F238E27FC236}">
                <a16:creationId xmlns:a16="http://schemas.microsoft.com/office/drawing/2014/main" id="{D1324F3A-6962-DC47-A250-2D3AFADC00A6}"/>
              </a:ext>
            </a:extLst>
          </p:cNvPr>
          <p:cNvSpPr/>
          <p:nvPr/>
        </p:nvSpPr>
        <p:spPr>
          <a:xfrm rot="1794060">
            <a:off x="679077" y="2431834"/>
            <a:ext cx="126125" cy="126125"/>
          </a:xfrm>
          <a:prstGeom prst="ellipse">
            <a:avLst/>
          </a:prstGeom>
          <a:solidFill>
            <a:srgbClr val="8480BB"/>
          </a:solidFill>
          <a:ln w="19050">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6" name="Title 1">
            <a:extLst>
              <a:ext uri="{FF2B5EF4-FFF2-40B4-BE49-F238E27FC236}">
                <a16:creationId xmlns:a16="http://schemas.microsoft.com/office/drawing/2014/main" id="{FC52BD85-ACAB-C94C-928D-3287FC48AC1B}"/>
              </a:ext>
            </a:extLst>
          </p:cNvPr>
          <p:cNvSpPr txBox="1">
            <a:spLocks/>
          </p:cNvSpPr>
          <p:nvPr/>
        </p:nvSpPr>
        <p:spPr>
          <a:xfrm>
            <a:off x="828244" y="2361340"/>
            <a:ext cx="1697297" cy="472667"/>
          </a:xfrm>
          <a:prstGeom prst="rect">
            <a:avLst/>
          </a:prstGeom>
          <a:noFill/>
        </p:spPr>
        <p:txBody>
          <a:bodyPr anchor="b"/>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defTabSz="685800">
              <a:buClrTx/>
            </a:pPr>
            <a:r>
              <a:rPr lang="en-US" sz="1350" b="1" dirty="0">
                <a:solidFill>
                  <a:srgbClr val="005FAA"/>
                </a:solidFill>
                <a:latin typeface="Calibri Light" panose="020F0302020204030204"/>
              </a:rPr>
              <a:t>Build, improve and retain skills </a:t>
            </a:r>
          </a:p>
        </p:txBody>
      </p:sp>
      <p:pic>
        <p:nvPicPr>
          <p:cNvPr id="8" name="Picture 2" descr="OceanTeacher Global Academy">
            <a:extLst>
              <a:ext uri="{FF2B5EF4-FFF2-40B4-BE49-F238E27FC236}">
                <a16:creationId xmlns:a16="http://schemas.microsoft.com/office/drawing/2014/main" id="{A433D4EC-2AF4-9A4D-A078-92BD971167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522592" y="345428"/>
            <a:ext cx="2376818" cy="118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71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781596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defTabSz="685800">
              <a:buClrTx/>
              <a:tabLst>
                <a:tab pos="3996929" algn="l"/>
              </a:tabLst>
            </a:pPr>
            <a:r>
              <a:rPr lang="en-GB" b="1" dirty="0">
                <a:solidFill>
                  <a:srgbClr val="005FAA"/>
                </a:solidFill>
                <a:latin typeface="Poppins"/>
                <a:cs typeface="Poppins" pitchFamily="2" charset="77"/>
              </a:rPr>
              <a:t>OBIS CASE STUDIES</a:t>
            </a:r>
            <a:endParaRPr lang="en-US" dirty="0">
              <a:solidFill>
                <a:srgbClr val="005FAA"/>
              </a:solidFill>
              <a:highlight>
                <a:srgbClr val="FFFF00"/>
              </a:highlight>
              <a:latin typeface="Poppins"/>
              <a:cs typeface="Poppins Medium" pitchFamily="2" charset="77"/>
            </a:endParaRPr>
          </a:p>
        </p:txBody>
      </p:sp>
      <p:pic>
        <p:nvPicPr>
          <p:cNvPr id="2" name="Picture 3">
            <a:extLst>
              <a:ext uri="{FF2B5EF4-FFF2-40B4-BE49-F238E27FC236}">
                <a16:creationId xmlns:a16="http://schemas.microsoft.com/office/drawing/2014/main" id="{D1A3FB84-1ED6-4495-8D7E-29C1CDF3C4C8}"/>
              </a:ext>
            </a:extLst>
          </p:cNvPr>
          <p:cNvPicPr>
            <a:picLocks noChangeAspect="1"/>
          </p:cNvPicPr>
          <p:nvPr/>
        </p:nvPicPr>
        <p:blipFill>
          <a:blip r:embed="rId3"/>
          <a:stretch>
            <a:fillRect/>
          </a:stretch>
        </p:blipFill>
        <p:spPr>
          <a:xfrm>
            <a:off x="185058" y="1837087"/>
            <a:ext cx="8697685" cy="2318411"/>
          </a:xfrm>
          <a:prstGeom prst="rect">
            <a:avLst/>
          </a:prstGeom>
        </p:spPr>
      </p:pic>
    </p:spTree>
    <p:extLst>
      <p:ext uri="{BB962C8B-B14F-4D97-AF65-F5344CB8AC3E}">
        <p14:creationId xmlns:p14="http://schemas.microsoft.com/office/powerpoint/2010/main" val="1679487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BEAE9872-E662-40E9-9A18-369B65EF21E7}"/>
              </a:ext>
            </a:extLst>
          </p:cNvPr>
          <p:cNvPicPr>
            <a:picLocks noChangeAspect="1"/>
          </p:cNvPicPr>
          <p:nvPr/>
        </p:nvPicPr>
        <p:blipFill>
          <a:blip r:embed="rId3"/>
          <a:stretch>
            <a:fillRect/>
          </a:stretch>
        </p:blipFill>
        <p:spPr>
          <a:xfrm>
            <a:off x="2212777" y="1964269"/>
            <a:ext cx="4999731" cy="2956250"/>
          </a:xfrm>
          <a:prstGeom prst="rect">
            <a:avLst/>
          </a:prstGeom>
        </p:spPr>
      </p:pic>
      <p:pic>
        <p:nvPicPr>
          <p:cNvPr id="18" name="Picture 17">
            <a:extLst>
              <a:ext uri="{FF2B5EF4-FFF2-40B4-BE49-F238E27FC236}">
                <a16:creationId xmlns:a16="http://schemas.microsoft.com/office/drawing/2014/main" id="{F628AE3E-F910-1F47-894D-9FE6B729954E}"/>
              </a:ext>
            </a:extLst>
          </p:cNvPr>
          <p:cNvPicPr>
            <a:picLocks noChangeAspect="1"/>
          </p:cNvPicPr>
          <p:nvPr/>
        </p:nvPicPr>
        <p:blipFill>
          <a:blip r:embed="rId4"/>
          <a:stretch>
            <a:fillRect/>
          </a:stretch>
        </p:blipFill>
        <p:spPr>
          <a:xfrm>
            <a:off x="7874291" y="1927057"/>
            <a:ext cx="756642" cy="1018940"/>
          </a:xfrm>
          <a:prstGeom prst="rect">
            <a:avLst/>
          </a:prstGeom>
        </p:spPr>
      </p:pic>
      <p:sp>
        <p:nvSpPr>
          <p:cNvPr id="22" name="Rectangle 21">
            <a:extLst>
              <a:ext uri="{FF2B5EF4-FFF2-40B4-BE49-F238E27FC236}">
                <a16:creationId xmlns:a16="http://schemas.microsoft.com/office/drawing/2014/main" id="{EFC1D0D2-99BD-4249-A049-95D187CB1C2E}"/>
              </a:ext>
            </a:extLst>
          </p:cNvPr>
          <p:cNvSpPr/>
          <p:nvPr/>
        </p:nvSpPr>
        <p:spPr>
          <a:xfrm>
            <a:off x="582789" y="879397"/>
            <a:ext cx="2035720" cy="443881"/>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0" name="Rectangle 19">
            <a:extLst>
              <a:ext uri="{FF2B5EF4-FFF2-40B4-BE49-F238E27FC236}">
                <a16:creationId xmlns:a16="http://schemas.microsoft.com/office/drawing/2014/main" id="{B6B41154-8B63-304B-9085-FF8128EA77A8}"/>
              </a:ext>
            </a:extLst>
          </p:cNvPr>
          <p:cNvSpPr/>
          <p:nvPr/>
        </p:nvSpPr>
        <p:spPr>
          <a:xfrm>
            <a:off x="6432331" y="2207173"/>
            <a:ext cx="1442545" cy="165538"/>
          </a:xfrm>
          <a:prstGeom prst="rect">
            <a:avLst/>
          </a:prstGeom>
          <a:solidFill>
            <a:srgbClr val="EA6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D06984D6-B0BD-374C-92B4-CBF490B7A482}"/>
              </a:ext>
            </a:extLst>
          </p:cNvPr>
          <p:cNvSpPr txBox="1">
            <a:spLocks/>
          </p:cNvSpPr>
          <p:nvPr/>
        </p:nvSpPr>
        <p:spPr>
          <a:xfrm>
            <a:off x="656034" y="465535"/>
            <a:ext cx="376633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Medium" pitchFamily="2" charset="77"/>
                <a:cs typeface="Poppins Medium" pitchFamily="2" charset="77"/>
              </a:rPr>
              <a:t>Climate</a:t>
            </a:r>
            <a:r>
              <a:rPr lang="en-GB" sz="3600" b="1" dirty="0">
                <a:solidFill>
                  <a:srgbClr val="005FAA"/>
                </a:solidFill>
                <a:latin typeface="Poppins Medium" pitchFamily="2" charset="77"/>
                <a:cs typeface="Poppins Medium" pitchFamily="2" charset="77"/>
              </a:rPr>
              <a:t> </a:t>
            </a:r>
          </a:p>
          <a:p>
            <a:pPr defTabSz="685800">
              <a:lnSpc>
                <a:spcPts val="3645"/>
              </a:lnSpc>
              <a:buClrTx/>
            </a:pPr>
            <a:r>
              <a:rPr lang="en-GB" sz="3600" b="1" dirty="0">
                <a:solidFill>
                  <a:srgbClr val="005FAA"/>
                </a:solidFill>
                <a:latin typeface="Poppins Medium" pitchFamily="2" charset="77"/>
                <a:cs typeface="Poppins Medium" pitchFamily="2" charset="77"/>
              </a:rPr>
              <a:t>and Biodiversity research</a:t>
            </a:r>
            <a:endParaRPr lang="en-US" sz="3600" b="1"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EE9914C3-6371-4441-B312-E973E42F1A90}"/>
              </a:ext>
            </a:extLst>
          </p:cNvPr>
          <p:cNvSpPr txBox="1">
            <a:spLocks/>
          </p:cNvSpPr>
          <p:nvPr/>
        </p:nvSpPr>
        <p:spPr>
          <a:xfrm>
            <a:off x="582789" y="2871508"/>
            <a:ext cx="1453829" cy="133183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dirty="0">
                <a:solidFill>
                  <a:srgbClr val="005FAA"/>
                </a:solidFill>
                <a:latin typeface="Poppins" pitchFamily="2" charset="77"/>
                <a:cs typeface="Poppins" pitchFamily="2" charset="77"/>
              </a:rPr>
              <a:t>Climate change has altered the distribution ranges of marine species</a:t>
            </a:r>
          </a:p>
        </p:txBody>
      </p:sp>
      <p:sp>
        <p:nvSpPr>
          <p:cNvPr id="17" name="Content Placeholder 2">
            <a:extLst>
              <a:ext uri="{FF2B5EF4-FFF2-40B4-BE49-F238E27FC236}">
                <a16:creationId xmlns:a16="http://schemas.microsoft.com/office/drawing/2014/main" id="{67780123-9299-364D-8CB8-C7ADA63E71C4}"/>
              </a:ext>
            </a:extLst>
          </p:cNvPr>
          <p:cNvSpPr txBox="1">
            <a:spLocks/>
          </p:cNvSpPr>
          <p:nvPr/>
        </p:nvSpPr>
        <p:spPr>
          <a:xfrm>
            <a:off x="6214111" y="632409"/>
            <a:ext cx="1927013" cy="162206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750"/>
              </a:spcBef>
              <a:buClrTx/>
              <a:buNone/>
            </a:pPr>
            <a:r>
              <a:rPr lang="en-US" sz="1050" b="1">
                <a:solidFill>
                  <a:srgbClr val="EA617F"/>
                </a:solidFill>
                <a:latin typeface="Poppins" pitchFamily="2" charset="77"/>
                <a:cs typeface="Poppins" pitchFamily="2" charset="77"/>
              </a:rPr>
              <a:t>“OBIS is really good at establishing trust with who collects the data and giving credit to scientists generating data. They magnify the effect of each contributor so that each scientist is properly acknowledged.”</a:t>
            </a:r>
            <a:endParaRPr lang="en-US" sz="1050" b="1" dirty="0">
              <a:solidFill>
                <a:srgbClr val="EA617F"/>
              </a:solidFill>
              <a:highlight>
                <a:srgbClr val="FFFF00"/>
              </a:highlight>
              <a:latin typeface="Poppins" pitchFamily="2" charset="77"/>
              <a:cs typeface="Poppins" pitchFamily="2" charset="77"/>
            </a:endParaRPr>
          </a:p>
        </p:txBody>
      </p:sp>
      <p:sp>
        <p:nvSpPr>
          <p:cNvPr id="19" name="Rectangle 18">
            <a:extLst>
              <a:ext uri="{FF2B5EF4-FFF2-40B4-BE49-F238E27FC236}">
                <a16:creationId xmlns:a16="http://schemas.microsoft.com/office/drawing/2014/main" id="{9A001A40-FE29-734D-AA89-B1B750D63225}"/>
              </a:ext>
            </a:extLst>
          </p:cNvPr>
          <p:cNvSpPr/>
          <p:nvPr/>
        </p:nvSpPr>
        <p:spPr>
          <a:xfrm>
            <a:off x="6493629" y="2226900"/>
            <a:ext cx="1105352" cy="492652"/>
          </a:xfrm>
          <a:prstGeom prst="rect">
            <a:avLst/>
          </a:prstGeom>
        </p:spPr>
        <p:txBody>
          <a:bodyPr lIns="0" tIns="0" rIns="0" bIns="0"/>
          <a:lstStyle/>
          <a:p>
            <a:pPr defTabSz="685800">
              <a:lnSpc>
                <a:spcPts val="1125"/>
              </a:lnSpc>
              <a:buClrTx/>
            </a:pPr>
            <a:r>
              <a:rPr lang="en-PT" sz="900" kern="1200">
                <a:solidFill>
                  <a:prstClr val="white"/>
                </a:solidFill>
                <a:latin typeface="Poppins" pitchFamily="2" charset="77"/>
                <a:ea typeface="+mn-ea"/>
                <a:cs typeface="Poppins" pitchFamily="2" charset="77"/>
              </a:rPr>
              <a:t>Maria Dornelas </a:t>
            </a:r>
          </a:p>
          <a:p>
            <a:pPr defTabSz="685800">
              <a:lnSpc>
                <a:spcPts val="1125"/>
              </a:lnSpc>
              <a:buClrTx/>
            </a:pPr>
            <a:r>
              <a:rPr lang="en-PT" sz="900" kern="1200">
                <a:solidFill>
                  <a:srgbClr val="005FAA"/>
                </a:solidFill>
                <a:latin typeface="Poppins Light" pitchFamily="2" charset="77"/>
                <a:ea typeface="+mn-ea"/>
                <a:cs typeface="Poppins Light" pitchFamily="2" charset="77"/>
              </a:rPr>
              <a:t>University of St. Andrews, UK</a:t>
            </a:r>
          </a:p>
        </p:txBody>
      </p:sp>
      <p:sp>
        <p:nvSpPr>
          <p:cNvPr id="11" name="TextBox 10">
            <a:extLst>
              <a:ext uri="{FF2B5EF4-FFF2-40B4-BE49-F238E27FC236}">
                <a16:creationId xmlns:a16="http://schemas.microsoft.com/office/drawing/2014/main" id="{898B49A2-F514-4F82-A6DE-9D7B606F5926}"/>
              </a:ext>
            </a:extLst>
          </p:cNvPr>
          <p:cNvSpPr txBox="1"/>
          <p:nvPr/>
        </p:nvSpPr>
        <p:spPr>
          <a:xfrm>
            <a:off x="6143106" y="4774168"/>
            <a:ext cx="4572000" cy="369332"/>
          </a:xfrm>
          <a:prstGeom prst="rect">
            <a:avLst/>
          </a:prstGeom>
          <a:noFill/>
        </p:spPr>
        <p:txBody>
          <a:bodyPr wrap="square">
            <a:spAutoFit/>
          </a:bodyPr>
          <a:lstStyle/>
          <a:p>
            <a:r>
              <a:rPr lang="en-CA" sz="1800" b="0" i="0" dirty="0">
                <a:solidFill>
                  <a:srgbClr val="666666"/>
                </a:solidFill>
                <a:effectLst/>
                <a:latin typeface="+mn-lt"/>
              </a:rPr>
              <a:t>DOI: 10.1126/science.1248484</a:t>
            </a:r>
            <a:endParaRPr lang="en-CA" sz="1800" dirty="0">
              <a:latin typeface="+mn-lt"/>
            </a:endParaRPr>
          </a:p>
        </p:txBody>
      </p:sp>
      <p:sp>
        <p:nvSpPr>
          <p:cNvPr id="12" name="Content Placeholder 2">
            <a:extLst>
              <a:ext uri="{FF2B5EF4-FFF2-40B4-BE49-F238E27FC236}">
                <a16:creationId xmlns:a16="http://schemas.microsoft.com/office/drawing/2014/main" id="{868BF771-0761-421E-9EB0-4BB04955CF5A}"/>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471230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387168F-E04D-F44C-B941-23A94BC6C0C5}"/>
              </a:ext>
            </a:extLst>
          </p:cNvPr>
          <p:cNvSpPr/>
          <p:nvPr/>
        </p:nvSpPr>
        <p:spPr>
          <a:xfrm>
            <a:off x="543911" y="898634"/>
            <a:ext cx="3288256" cy="457200"/>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A0666E98-779E-1D4E-AFF1-239D2A4EFF7D}"/>
              </a:ext>
            </a:extLst>
          </p:cNvPr>
          <p:cNvSpPr txBox="1">
            <a:spLocks/>
          </p:cNvSpPr>
          <p:nvPr/>
        </p:nvSpPr>
        <p:spPr>
          <a:xfrm>
            <a:off x="656035" y="465535"/>
            <a:ext cx="355020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Conservation</a:t>
            </a:r>
            <a:r>
              <a:rPr lang="en-GB" sz="3600" b="1" dirty="0">
                <a:solidFill>
                  <a:srgbClr val="005FAA"/>
                </a:solidFill>
                <a:latin typeface="Poppins SemiBold" pitchFamily="2" charset="77"/>
                <a:cs typeface="Poppins SemiBold" pitchFamily="2" charset="77"/>
              </a:rPr>
              <a:t> of Ecologically Significant Areas</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611A79E8-2136-8443-80E5-6DA7D42F1772}"/>
              </a:ext>
            </a:extLst>
          </p:cNvPr>
          <p:cNvSpPr txBox="1">
            <a:spLocks/>
          </p:cNvSpPr>
          <p:nvPr/>
        </p:nvSpPr>
        <p:spPr>
          <a:xfrm>
            <a:off x="656035" y="3001854"/>
            <a:ext cx="1927013" cy="166420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Combining OBIS data on species diversity, richness and endemicity, with environmental data, researchers identified 30% of the ocean area as having immediate concern for conservation.</a:t>
            </a:r>
            <a:endParaRPr lang="en-US" sz="1350" dirty="0">
              <a:solidFill>
                <a:srgbClr val="005FAA"/>
              </a:solidFill>
              <a:latin typeface="Poppins" pitchFamily="2" charset="77"/>
              <a:cs typeface="Poppins" pitchFamily="2" charset="77"/>
            </a:endParaRPr>
          </a:p>
        </p:txBody>
      </p:sp>
      <p:sp>
        <p:nvSpPr>
          <p:cNvPr id="14" name="Rectangle 13">
            <a:extLst>
              <a:ext uri="{FF2B5EF4-FFF2-40B4-BE49-F238E27FC236}">
                <a16:creationId xmlns:a16="http://schemas.microsoft.com/office/drawing/2014/main" id="{0D549AC2-E93F-3A45-947D-5AA559F254D9}"/>
              </a:ext>
            </a:extLst>
          </p:cNvPr>
          <p:cNvSpPr/>
          <p:nvPr/>
        </p:nvSpPr>
        <p:spPr>
          <a:xfrm>
            <a:off x="7220607" y="2656490"/>
            <a:ext cx="1442545" cy="165538"/>
          </a:xfrm>
          <a:prstGeom prst="rect">
            <a:avLst/>
          </a:prstGeom>
          <a:solidFill>
            <a:srgbClr val="8480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5" name="Content Placeholder 2">
            <a:extLst>
              <a:ext uri="{FF2B5EF4-FFF2-40B4-BE49-F238E27FC236}">
                <a16:creationId xmlns:a16="http://schemas.microsoft.com/office/drawing/2014/main" id="{ABF4033A-7F2F-D84F-90D7-ABA0D20F158F}"/>
              </a:ext>
            </a:extLst>
          </p:cNvPr>
          <p:cNvSpPr txBox="1">
            <a:spLocks/>
          </p:cNvSpPr>
          <p:nvPr/>
        </p:nvSpPr>
        <p:spPr>
          <a:xfrm>
            <a:off x="7220607" y="1151620"/>
            <a:ext cx="1676530" cy="134616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 have used OBIS data multiple times.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It is marvelous.</a:t>
            </a:r>
          </a:p>
          <a:p>
            <a:pPr marL="0" indent="0" defTabSz="685800">
              <a:lnSpc>
                <a:spcPts val="1275"/>
              </a:lnSpc>
              <a:spcBef>
                <a:spcPts val="0"/>
              </a:spcBef>
              <a:buClrTx/>
              <a:buNone/>
            </a:pPr>
            <a:r>
              <a:rPr lang="en-US" sz="1050" b="1" dirty="0">
                <a:solidFill>
                  <a:srgbClr val="8480BB"/>
                </a:solidFill>
                <a:latin typeface="Poppins" pitchFamily="2" charset="77"/>
                <a:cs typeface="Poppins" pitchFamily="2" charset="77"/>
              </a:rPr>
              <a:t>The </a:t>
            </a:r>
            <a:r>
              <a:rPr lang="en-US" sz="1050" b="1" dirty="0" err="1">
                <a:solidFill>
                  <a:srgbClr val="8480BB"/>
                </a:solidFill>
                <a:latin typeface="Poppins" pitchFamily="2" charset="77"/>
                <a:cs typeface="Poppins" pitchFamily="2" charset="77"/>
              </a:rPr>
              <a:t>standardisation</a:t>
            </a:r>
            <a:r>
              <a:rPr lang="en-US" sz="1050" b="1" dirty="0">
                <a:solidFill>
                  <a:srgbClr val="8480BB"/>
                </a:solidFill>
                <a:latin typeface="Poppins" pitchFamily="2" charset="77"/>
                <a:cs typeface="Poppins" pitchFamily="2" charset="77"/>
              </a:rPr>
              <a:t> by OBIS nodes makes data comparable and adds real value and depth to our research.”</a:t>
            </a:r>
          </a:p>
        </p:txBody>
      </p:sp>
      <p:sp>
        <p:nvSpPr>
          <p:cNvPr id="17" name="Rectangle 16">
            <a:extLst>
              <a:ext uri="{FF2B5EF4-FFF2-40B4-BE49-F238E27FC236}">
                <a16:creationId xmlns:a16="http://schemas.microsoft.com/office/drawing/2014/main" id="{04B4A13D-E848-4346-92C0-3557FCADCB3F}"/>
              </a:ext>
            </a:extLst>
          </p:cNvPr>
          <p:cNvSpPr/>
          <p:nvPr/>
        </p:nvSpPr>
        <p:spPr>
          <a:xfrm>
            <a:off x="7281905" y="2676217"/>
            <a:ext cx="1105352" cy="571480"/>
          </a:xfrm>
          <a:prstGeom prst="rect">
            <a:avLst/>
          </a:prstGeom>
        </p:spPr>
        <p:txBody>
          <a:bodyPr lIns="0" tIns="0" rIns="0" bIns="0"/>
          <a:lstStyle/>
          <a:p>
            <a:pPr defTabSz="685800">
              <a:lnSpc>
                <a:spcPts val="1125"/>
              </a:lnSpc>
              <a:buClrTx/>
            </a:pPr>
            <a:r>
              <a:rPr lang="en-GB" sz="900" kern="1200">
                <a:solidFill>
                  <a:prstClr val="white"/>
                </a:solidFill>
                <a:latin typeface="Poppins" pitchFamily="2" charset="77"/>
                <a:ea typeface="+mn-ea"/>
                <a:cs typeface="Poppins" pitchFamily="2" charset="77"/>
              </a:rPr>
              <a:t>Mark Costello</a:t>
            </a:r>
          </a:p>
          <a:p>
            <a:pPr defTabSz="685800">
              <a:lnSpc>
                <a:spcPts val="1125"/>
              </a:lnSpc>
              <a:buClrTx/>
            </a:pPr>
            <a:r>
              <a:rPr lang="en-GB" sz="900" kern="1200">
                <a:solidFill>
                  <a:srgbClr val="005FAA"/>
                </a:solidFill>
                <a:latin typeface="Poppins Light" pitchFamily="2" charset="77"/>
                <a:ea typeface="+mn-ea"/>
                <a:cs typeface="Poppins Light" pitchFamily="2" charset="77"/>
              </a:rPr>
              <a:t>University of Auckland, New Zealand</a:t>
            </a:r>
            <a:endParaRPr lang="en-PT" sz="900" kern="1200">
              <a:solidFill>
                <a:srgbClr val="005FAA"/>
              </a:solidFill>
              <a:latin typeface="Poppins Light" pitchFamily="2" charset="77"/>
              <a:ea typeface="+mn-ea"/>
              <a:cs typeface="Poppins Light" pitchFamily="2" charset="77"/>
            </a:endParaRPr>
          </a:p>
        </p:txBody>
      </p:sp>
      <p:pic>
        <p:nvPicPr>
          <p:cNvPr id="18" name="Picture 17">
            <a:extLst>
              <a:ext uri="{FF2B5EF4-FFF2-40B4-BE49-F238E27FC236}">
                <a16:creationId xmlns:a16="http://schemas.microsoft.com/office/drawing/2014/main" id="{BB4B9370-FC7A-7F42-BAC2-B124E89DA62B}"/>
              </a:ext>
            </a:extLst>
          </p:cNvPr>
          <p:cNvPicPr>
            <a:picLocks noChangeAspect="1"/>
          </p:cNvPicPr>
          <p:nvPr/>
        </p:nvPicPr>
        <p:blipFill>
          <a:blip r:embed="rId3"/>
          <a:stretch>
            <a:fillRect/>
          </a:stretch>
        </p:blipFill>
        <p:spPr>
          <a:xfrm>
            <a:off x="8145066" y="2543996"/>
            <a:ext cx="685800" cy="733425"/>
          </a:xfrm>
          <a:prstGeom prst="rect">
            <a:avLst/>
          </a:prstGeom>
        </p:spPr>
      </p:pic>
      <p:pic>
        <p:nvPicPr>
          <p:cNvPr id="3" name="Picture 2">
            <a:extLst>
              <a:ext uri="{FF2B5EF4-FFF2-40B4-BE49-F238E27FC236}">
                <a16:creationId xmlns:a16="http://schemas.microsoft.com/office/drawing/2014/main" id="{7A46ABD8-A97C-D049-92E4-57E89C05E628}"/>
              </a:ext>
            </a:extLst>
          </p:cNvPr>
          <p:cNvPicPr>
            <a:picLocks noChangeAspect="1"/>
          </p:cNvPicPr>
          <p:nvPr/>
        </p:nvPicPr>
        <p:blipFill>
          <a:blip r:embed="rId4"/>
          <a:stretch>
            <a:fillRect/>
          </a:stretch>
        </p:blipFill>
        <p:spPr>
          <a:xfrm>
            <a:off x="2365773" y="465535"/>
            <a:ext cx="5644732" cy="4200526"/>
          </a:xfrm>
          <a:prstGeom prst="rect">
            <a:avLst/>
          </a:prstGeom>
        </p:spPr>
      </p:pic>
      <p:sp>
        <p:nvSpPr>
          <p:cNvPr id="11" name="TextBox 10">
            <a:extLst>
              <a:ext uri="{FF2B5EF4-FFF2-40B4-BE49-F238E27FC236}">
                <a16:creationId xmlns:a16="http://schemas.microsoft.com/office/drawing/2014/main" id="{489D48FE-CCA6-4A7A-9D0B-9524492EC9A2}"/>
              </a:ext>
            </a:extLst>
          </p:cNvPr>
          <p:cNvSpPr txBox="1"/>
          <p:nvPr/>
        </p:nvSpPr>
        <p:spPr>
          <a:xfrm>
            <a:off x="5951869" y="4774168"/>
            <a:ext cx="4572000" cy="369332"/>
          </a:xfrm>
          <a:prstGeom prst="rect">
            <a:avLst/>
          </a:prstGeom>
          <a:noFill/>
        </p:spPr>
        <p:txBody>
          <a:bodyPr wrap="square">
            <a:spAutoFit/>
          </a:bodyPr>
          <a:lstStyle/>
          <a:p>
            <a:r>
              <a:rPr lang="en-CA" sz="1800" dirty="0">
                <a:solidFill>
                  <a:schemeClr val="bg2">
                    <a:lumMod val="50000"/>
                  </a:schemeClr>
                </a:solidFill>
                <a:latin typeface="+mn-lt"/>
              </a:rPr>
              <a:t>DOI: 10.1016/j.cub.2017.04.060</a:t>
            </a:r>
          </a:p>
        </p:txBody>
      </p:sp>
    </p:spTree>
    <p:extLst>
      <p:ext uri="{BB962C8B-B14F-4D97-AF65-F5344CB8AC3E}">
        <p14:creationId xmlns:p14="http://schemas.microsoft.com/office/powerpoint/2010/main" val="1248543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A43657E-D4F9-D44C-8C74-71F33CF0C062}"/>
              </a:ext>
            </a:extLst>
          </p:cNvPr>
          <p:cNvSpPr/>
          <p:nvPr/>
        </p:nvSpPr>
        <p:spPr>
          <a:xfrm>
            <a:off x="553886" y="907354"/>
            <a:ext cx="1806929" cy="488732"/>
          </a:xfrm>
          <a:prstGeom prst="rect">
            <a:avLst/>
          </a:prstGeom>
          <a:solidFill>
            <a:srgbClr val="F9D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4F96A824-31FD-B646-B502-73DB7473B8A0}"/>
              </a:ext>
            </a:extLst>
          </p:cNvPr>
          <p:cNvSpPr txBox="1">
            <a:spLocks/>
          </p:cNvSpPr>
          <p:nvPr/>
        </p:nvSpPr>
        <p:spPr>
          <a:xfrm>
            <a:off x="656035" y="489811"/>
            <a:ext cx="2599545"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prstClr val="white"/>
                </a:solidFill>
                <a:latin typeface="Poppins SemiBold" pitchFamily="2" charset="77"/>
                <a:cs typeface="Poppins SemiBold" pitchFamily="2" charset="77"/>
              </a:rPr>
              <a:t>Private</a:t>
            </a:r>
            <a:r>
              <a:rPr lang="en-GB" sz="3600" b="1" dirty="0">
                <a:solidFill>
                  <a:srgbClr val="005FAA"/>
                </a:solidFill>
                <a:latin typeface="Poppins SemiBold" pitchFamily="2" charset="77"/>
                <a:cs typeface="Poppins SemiBold" pitchFamily="2" charset="77"/>
              </a:rPr>
              <a:t> Sector Usage</a:t>
            </a:r>
            <a:endParaRPr lang="en-US" sz="3600" dirty="0">
              <a:solidFill>
                <a:srgbClr val="005FAA"/>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0701F917-50C8-0E4B-9A11-725698A1FDBE}"/>
              </a:ext>
            </a:extLst>
          </p:cNvPr>
          <p:cNvSpPr txBox="1">
            <a:spLocks/>
          </p:cNvSpPr>
          <p:nvPr/>
        </p:nvSpPr>
        <p:spPr>
          <a:xfrm>
            <a:off x="623666" y="3052788"/>
            <a:ext cx="1871832" cy="1183358"/>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Ecological impact assessments are now essential to unite economic considerations with ecological concerns</a:t>
            </a:r>
            <a:endParaRPr lang="en-US" sz="1350" dirty="0">
              <a:solidFill>
                <a:srgbClr val="005FAA"/>
              </a:solidFill>
              <a:latin typeface="Poppins" pitchFamily="2" charset="77"/>
              <a:cs typeface="Poppins" pitchFamily="2" charset="77"/>
            </a:endParaRPr>
          </a:p>
        </p:txBody>
      </p:sp>
      <p:pic>
        <p:nvPicPr>
          <p:cNvPr id="10" name="Picture 9" descr="A picture containing diagram&#10;&#10;Description automatically generated">
            <a:extLst>
              <a:ext uri="{FF2B5EF4-FFF2-40B4-BE49-F238E27FC236}">
                <a16:creationId xmlns:a16="http://schemas.microsoft.com/office/drawing/2014/main" id="{78D32B18-E435-AE46-93B4-5EE1738A9BB9}"/>
              </a:ext>
            </a:extLst>
          </p:cNvPr>
          <p:cNvPicPr>
            <a:picLocks noChangeAspect="1"/>
          </p:cNvPicPr>
          <p:nvPr/>
        </p:nvPicPr>
        <p:blipFill>
          <a:blip r:embed="rId3"/>
          <a:stretch>
            <a:fillRect/>
          </a:stretch>
        </p:blipFill>
        <p:spPr>
          <a:xfrm>
            <a:off x="3070621" y="323254"/>
            <a:ext cx="6102327" cy="5323881"/>
          </a:xfrm>
          <a:prstGeom prst="rect">
            <a:avLst/>
          </a:prstGeom>
        </p:spPr>
      </p:pic>
      <p:sp>
        <p:nvSpPr>
          <p:cNvPr id="7" name="Content Placeholder 2">
            <a:extLst>
              <a:ext uri="{FF2B5EF4-FFF2-40B4-BE49-F238E27FC236}">
                <a16:creationId xmlns:a16="http://schemas.microsoft.com/office/drawing/2014/main" id="{B9F519BB-2026-43CB-9B32-FE70A6DE3BEE}"/>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35553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40CA8106-7675-49AE-ADAC-E87E9D1C87B1}"/>
              </a:ext>
            </a:extLst>
          </p:cNvPr>
          <p:cNvPicPr>
            <a:picLocks noChangeAspect="1"/>
          </p:cNvPicPr>
          <p:nvPr/>
        </p:nvPicPr>
        <p:blipFill>
          <a:blip r:embed="rId3"/>
          <a:stretch>
            <a:fillRect/>
          </a:stretch>
        </p:blipFill>
        <p:spPr>
          <a:xfrm>
            <a:off x="3154904" y="2432345"/>
            <a:ext cx="5892699" cy="2587339"/>
          </a:xfrm>
          <a:prstGeom prst="rect">
            <a:avLst/>
          </a:prstGeom>
        </p:spPr>
      </p:pic>
      <p:sp>
        <p:nvSpPr>
          <p:cNvPr id="16" name="Rectangle 15">
            <a:extLst>
              <a:ext uri="{FF2B5EF4-FFF2-40B4-BE49-F238E27FC236}">
                <a16:creationId xmlns:a16="http://schemas.microsoft.com/office/drawing/2014/main" id="{BB995DB9-726B-E141-A41F-6C9AE9746919}"/>
              </a:ext>
            </a:extLst>
          </p:cNvPr>
          <p:cNvSpPr/>
          <p:nvPr/>
        </p:nvSpPr>
        <p:spPr>
          <a:xfrm>
            <a:off x="623666" y="2268979"/>
            <a:ext cx="2923575" cy="457200"/>
          </a:xfrm>
          <a:prstGeom prst="rect">
            <a:avLst/>
          </a:prstGeom>
          <a:solidFill>
            <a:srgbClr val="00B5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Rectangle 11">
            <a:extLst>
              <a:ext uri="{FF2B5EF4-FFF2-40B4-BE49-F238E27FC236}">
                <a16:creationId xmlns:a16="http://schemas.microsoft.com/office/drawing/2014/main" id="{4CCA5E1A-CCCA-E64D-99F9-5A17902D9588}"/>
              </a:ext>
            </a:extLst>
          </p:cNvPr>
          <p:cNvSpPr/>
          <p:nvPr/>
        </p:nvSpPr>
        <p:spPr>
          <a:xfrm>
            <a:off x="6101254" y="2207666"/>
            <a:ext cx="2309648" cy="173420"/>
          </a:xfrm>
          <a:prstGeom prst="rect">
            <a:avLst/>
          </a:prstGeom>
          <a:solidFill>
            <a:srgbClr val="00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5" name="Title 1">
            <a:extLst>
              <a:ext uri="{FF2B5EF4-FFF2-40B4-BE49-F238E27FC236}">
                <a16:creationId xmlns:a16="http://schemas.microsoft.com/office/drawing/2014/main" id="{9E735AAD-CA28-414A-A462-06DC907AF94D}"/>
              </a:ext>
            </a:extLst>
          </p:cNvPr>
          <p:cNvSpPr txBox="1">
            <a:spLocks/>
          </p:cNvSpPr>
          <p:nvPr/>
        </p:nvSpPr>
        <p:spPr>
          <a:xfrm>
            <a:off x="656035" y="465535"/>
            <a:ext cx="2891207" cy="2474735"/>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lnSpc>
                <a:spcPts val="3645"/>
              </a:lnSpc>
              <a:buClrTx/>
            </a:pPr>
            <a:r>
              <a:rPr lang="en-US" sz="3600" b="1" dirty="0">
                <a:solidFill>
                  <a:srgbClr val="005FAA"/>
                </a:solidFill>
                <a:latin typeface="Poppins" pitchFamily="2" charset="77"/>
                <a:cs typeface="Poppins" pitchFamily="2" charset="77"/>
              </a:rPr>
              <a:t>Use cases: </a:t>
            </a:r>
            <a:r>
              <a:rPr lang="en-GB" sz="3600" b="1" dirty="0">
                <a:solidFill>
                  <a:srgbClr val="005FAA"/>
                </a:solidFill>
                <a:latin typeface="Poppins SemiBold" pitchFamily="2" charset="77"/>
                <a:cs typeface="Poppins SemiBold" pitchFamily="2" charset="77"/>
              </a:rPr>
              <a:t>Regional</a:t>
            </a:r>
          </a:p>
          <a:p>
            <a:pPr defTabSz="685800">
              <a:lnSpc>
                <a:spcPts val="3645"/>
              </a:lnSpc>
              <a:buClrTx/>
            </a:pPr>
            <a:r>
              <a:rPr lang="en-GB" sz="3600" b="1" dirty="0">
                <a:solidFill>
                  <a:srgbClr val="005FAA"/>
                </a:solidFill>
                <a:latin typeface="Poppins SemiBold" pitchFamily="2" charset="77"/>
                <a:cs typeface="Poppins SemiBold" pitchFamily="2" charset="77"/>
              </a:rPr>
              <a:t>and Global Ocean </a:t>
            </a:r>
            <a:r>
              <a:rPr lang="en-GB" sz="3600" b="1" dirty="0">
                <a:solidFill>
                  <a:prstClr val="white"/>
                </a:solidFill>
                <a:latin typeface="Poppins SemiBold" pitchFamily="2" charset="77"/>
                <a:cs typeface="Poppins SemiBold" pitchFamily="2" charset="77"/>
              </a:rPr>
              <a:t>Governance</a:t>
            </a:r>
            <a:endParaRPr lang="en-US" sz="3600" dirty="0">
              <a:solidFill>
                <a:prstClr val="white"/>
              </a:solidFill>
              <a:latin typeface="Poppins Medium" pitchFamily="2" charset="77"/>
              <a:cs typeface="Poppins Medium" pitchFamily="2" charset="77"/>
            </a:endParaRPr>
          </a:p>
        </p:txBody>
      </p:sp>
      <p:sp>
        <p:nvSpPr>
          <p:cNvPr id="6" name="Content Placeholder 2">
            <a:extLst>
              <a:ext uri="{FF2B5EF4-FFF2-40B4-BE49-F238E27FC236}">
                <a16:creationId xmlns:a16="http://schemas.microsoft.com/office/drawing/2014/main" id="{AB3C2CA3-F45E-4F4A-93CC-A408F2DBCFA2}"/>
              </a:ext>
            </a:extLst>
          </p:cNvPr>
          <p:cNvSpPr txBox="1">
            <a:spLocks/>
          </p:cNvSpPr>
          <p:nvPr/>
        </p:nvSpPr>
        <p:spPr>
          <a:xfrm>
            <a:off x="623666" y="3043999"/>
            <a:ext cx="1871832" cy="115182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Regional and global policies base their decisions either directly on OBIS data or on research, which employs OBIS data.</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
        <p:nvSpPr>
          <p:cNvPr id="13" name="Content Placeholder 2">
            <a:extLst>
              <a:ext uri="{FF2B5EF4-FFF2-40B4-BE49-F238E27FC236}">
                <a16:creationId xmlns:a16="http://schemas.microsoft.com/office/drawing/2014/main" id="{236B457B-C4CD-6F41-851D-971A4F982729}"/>
              </a:ext>
            </a:extLst>
          </p:cNvPr>
          <p:cNvSpPr txBox="1">
            <a:spLocks/>
          </p:cNvSpPr>
          <p:nvPr/>
        </p:nvSpPr>
        <p:spPr>
          <a:xfrm>
            <a:off x="6101255" y="580875"/>
            <a:ext cx="2309647" cy="1480170"/>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“Sharing of knowledge</a:t>
            </a:r>
          </a:p>
          <a:p>
            <a:pPr marL="0" indent="0" defTabSz="685800">
              <a:lnSpc>
                <a:spcPts val="1275"/>
              </a:lnSpc>
              <a:spcBef>
                <a:spcPts val="0"/>
              </a:spcBef>
              <a:buClrTx/>
              <a:buNone/>
            </a:pPr>
            <a:r>
              <a:rPr lang="en-US" sz="1200" b="1" dirty="0">
                <a:solidFill>
                  <a:srgbClr val="00B5DC"/>
                </a:solidFill>
                <a:latin typeface="Poppins" pitchFamily="2" charset="77"/>
                <a:cs typeface="Poppins" pitchFamily="2" charset="77"/>
              </a:rPr>
              <a:t>(e.g., OBIS) and open access to information and data streams, particularly across sectors, should be encouraged in order to ensure that the data collected are made available to all.”</a:t>
            </a:r>
          </a:p>
        </p:txBody>
      </p:sp>
      <p:sp>
        <p:nvSpPr>
          <p:cNvPr id="14" name="Rectangle 13">
            <a:extLst>
              <a:ext uri="{FF2B5EF4-FFF2-40B4-BE49-F238E27FC236}">
                <a16:creationId xmlns:a16="http://schemas.microsoft.com/office/drawing/2014/main" id="{761BBC93-7A52-514C-B93E-194C969339F6}"/>
              </a:ext>
            </a:extLst>
          </p:cNvPr>
          <p:cNvSpPr/>
          <p:nvPr/>
        </p:nvSpPr>
        <p:spPr>
          <a:xfrm>
            <a:off x="6454213" y="2235276"/>
            <a:ext cx="1775386" cy="169459"/>
          </a:xfrm>
          <a:prstGeom prst="rect">
            <a:avLst/>
          </a:prstGeom>
        </p:spPr>
        <p:txBody>
          <a:bodyPr lIns="0" tIns="0" rIns="0" bIns="0"/>
          <a:lstStyle/>
          <a:p>
            <a:pPr defTabSz="685800">
              <a:lnSpc>
                <a:spcPts val="1125"/>
              </a:lnSpc>
              <a:buClrTx/>
            </a:pPr>
            <a:r>
              <a:rPr lang="en-GB" sz="900" kern="1200" dirty="0">
                <a:solidFill>
                  <a:prstClr val="white"/>
                </a:solidFill>
                <a:latin typeface="Poppins" pitchFamily="2" charset="77"/>
                <a:ea typeface="+mn-ea"/>
                <a:cs typeface="Poppins" pitchFamily="2" charset="77"/>
              </a:rPr>
              <a:t>2nd UN World Ocean Assessment</a:t>
            </a:r>
            <a:endParaRPr lang="en-PT" sz="900" kern="1200" dirty="0">
              <a:solidFill>
                <a:prstClr val="white"/>
              </a:solidFill>
              <a:latin typeface="Poppins Light" pitchFamily="2" charset="77"/>
              <a:ea typeface="+mn-ea"/>
              <a:cs typeface="Poppins Light" pitchFamily="2" charset="77"/>
            </a:endParaRPr>
          </a:p>
        </p:txBody>
      </p:sp>
      <p:sp>
        <p:nvSpPr>
          <p:cNvPr id="10" name="Content Placeholder 2">
            <a:extLst>
              <a:ext uri="{FF2B5EF4-FFF2-40B4-BE49-F238E27FC236}">
                <a16:creationId xmlns:a16="http://schemas.microsoft.com/office/drawing/2014/main" id="{95D76C2D-43E4-45B9-873E-F3339376EB9F}"/>
              </a:ext>
            </a:extLst>
          </p:cNvPr>
          <p:cNvSpPr txBox="1">
            <a:spLocks/>
          </p:cNvSpPr>
          <p:nvPr/>
        </p:nvSpPr>
        <p:spPr>
          <a:xfrm>
            <a:off x="623666" y="4646733"/>
            <a:ext cx="3043129" cy="45720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GB" sz="1350" dirty="0">
                <a:solidFill>
                  <a:srgbClr val="005FAA"/>
                </a:solidFill>
                <a:latin typeface="Poppins" pitchFamily="2" charset="77"/>
                <a:cs typeface="Poppins" pitchFamily="2" charset="77"/>
              </a:rPr>
              <a:t>More at </a:t>
            </a:r>
            <a:br>
              <a:rPr lang="en-GB" sz="1350" dirty="0">
                <a:solidFill>
                  <a:srgbClr val="005FAA"/>
                </a:solidFill>
                <a:latin typeface="Poppins" pitchFamily="2" charset="77"/>
                <a:cs typeface="Poppins" pitchFamily="2" charset="77"/>
              </a:rPr>
            </a:br>
            <a:r>
              <a:rPr lang="en-GB" sz="1350" b="1" dirty="0">
                <a:solidFill>
                  <a:srgbClr val="005FAA"/>
                </a:solidFill>
                <a:latin typeface="Poppins" pitchFamily="2" charset="77"/>
                <a:cs typeface="Poppins" pitchFamily="2" charset="77"/>
              </a:rPr>
              <a:t>https://obis.org/usecases/ </a:t>
            </a:r>
          </a:p>
          <a:p>
            <a:pPr marL="0" indent="0" defTabSz="685800">
              <a:lnSpc>
                <a:spcPts val="1500"/>
              </a:lnSpc>
              <a:spcBef>
                <a:spcPts val="750"/>
              </a:spcBef>
              <a:buClrTx/>
              <a:buNone/>
            </a:pPr>
            <a:endParaRPr lang="en-GB" sz="1350"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2411727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FFFFFF"/>
                </a:solidFill>
                <a:latin typeface="Montserrat"/>
                <a:ea typeface="Montserrat"/>
                <a:cs typeface="Montserrat"/>
                <a:sym typeface="Montserrat"/>
              </a:rPr>
              <a:t>OTN IN YOUR REGION</a:t>
            </a:r>
            <a:endParaRPr dirty="0">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3</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6775" y="1074975"/>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2006750"/>
            <a:ext cx="1767852" cy="1318956"/>
          </a:xfrm>
          <a:prstGeom prst="rect">
            <a:avLst/>
          </a:prstGeom>
          <a:noFill/>
          <a:ln>
            <a:noFill/>
          </a:ln>
        </p:spPr>
      </p:pic>
      <p:sp>
        <p:nvSpPr>
          <p:cNvPr id="177" name="Google Shape;177;p23"/>
          <p:cNvSpPr/>
          <p:nvPr/>
        </p:nvSpPr>
        <p:spPr>
          <a:xfrm>
            <a:off x="13924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373250"/>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373250"/>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373250"/>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2006750"/>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2006750"/>
            <a:ext cx="1767851" cy="1318958"/>
          </a:xfrm>
          <a:prstGeom prst="rect">
            <a:avLst/>
          </a:prstGeom>
          <a:noFill/>
          <a:ln>
            <a:noFill/>
          </a:ln>
        </p:spPr>
      </p:pic>
    </p:spTree>
    <p:extLst>
      <p:ext uri="{BB962C8B-B14F-4D97-AF65-F5344CB8AC3E}">
        <p14:creationId xmlns:p14="http://schemas.microsoft.com/office/powerpoint/2010/main" val="36692158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buClrTx/>
            </a:pPr>
            <a:endParaRPr lang="en-US" sz="1350">
              <a:solidFill>
                <a:prstClr val="white"/>
              </a:solidFill>
              <a:latin typeface="Calibri" panose="020F0502020204030204"/>
            </a:endParaRPr>
          </a:p>
        </p:txBody>
      </p:sp>
      <p:pic>
        <p:nvPicPr>
          <p:cNvPr id="4" name="Picture 4">
            <a:extLst>
              <a:ext uri="{FF2B5EF4-FFF2-40B4-BE49-F238E27FC236}">
                <a16:creationId xmlns:a16="http://schemas.microsoft.com/office/drawing/2014/main" id="{89E5BC5D-90FC-4875-948C-2A91E919FFE0}"/>
              </a:ext>
            </a:extLst>
          </p:cNvPr>
          <p:cNvPicPr>
            <a:picLocks noChangeAspect="1"/>
          </p:cNvPicPr>
          <p:nvPr/>
        </p:nvPicPr>
        <p:blipFill rotWithShape="1">
          <a:blip r:embed="rId3"/>
          <a:srcRect t="19"/>
          <a:stretch/>
        </p:blipFill>
        <p:spPr>
          <a:xfrm>
            <a:off x="15" y="961"/>
            <a:ext cx="9143985" cy="5142539"/>
          </a:xfrm>
          <a:prstGeom prst="rect">
            <a:avLst/>
          </a:prstGeom>
        </p:spPr>
      </p:pic>
      <p:sp>
        <p:nvSpPr>
          <p:cNvPr id="3" name="TextBox 2">
            <a:extLst>
              <a:ext uri="{FF2B5EF4-FFF2-40B4-BE49-F238E27FC236}">
                <a16:creationId xmlns:a16="http://schemas.microsoft.com/office/drawing/2014/main" id="{837EBC21-4846-334C-A3CD-57A1C6FD201A}"/>
              </a:ext>
            </a:extLst>
          </p:cNvPr>
          <p:cNvSpPr txBox="1"/>
          <p:nvPr/>
        </p:nvSpPr>
        <p:spPr>
          <a:xfrm>
            <a:off x="6293224" y="2954991"/>
            <a:ext cx="2370044" cy="784830"/>
          </a:xfrm>
          <a:prstGeom prst="rect">
            <a:avLst/>
          </a:prstGeom>
          <a:noFill/>
        </p:spPr>
        <p:txBody>
          <a:bodyPr wrap="square" rtlCol="0">
            <a:spAutoFit/>
          </a:bodyPr>
          <a:lstStyle/>
          <a:p>
            <a:pPr defTabSz="685800">
              <a:buClrTx/>
            </a:pPr>
            <a:r>
              <a:rPr lang="en-US" sz="4500" kern="1200" dirty="0">
                <a:solidFill>
                  <a:prstClr val="white"/>
                </a:solidFill>
                <a:latin typeface="Calibri" panose="020F0502020204030204"/>
                <a:ea typeface="+mn-ea"/>
                <a:cs typeface="+mn-cs"/>
              </a:rPr>
              <a:t>Thanks</a:t>
            </a:r>
          </a:p>
        </p:txBody>
      </p:sp>
    </p:spTree>
    <p:extLst>
      <p:ext uri="{BB962C8B-B14F-4D97-AF65-F5344CB8AC3E}">
        <p14:creationId xmlns:p14="http://schemas.microsoft.com/office/powerpoint/2010/main" val="590456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Winter 2021</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6" name="Graphic 5">
            <a:extLst>
              <a:ext uri="{FF2B5EF4-FFF2-40B4-BE49-F238E27FC236}">
                <a16:creationId xmlns:a16="http://schemas.microsoft.com/office/drawing/2014/main" id="{CDBB857F-6B46-4DFA-BF30-49FFD9961151}"/>
              </a:ext>
            </a:extLst>
          </p:cNvPr>
          <p:cNvPicPr>
            <a:picLocks noChangeAspect="1"/>
          </p:cNvPicPr>
          <p:nvPr/>
        </p:nvPicPr>
        <p:blipFill>
          <a:blip r:embed="rId5">
            <a:alphaModFix/>
            <a:extLst>
              <a:ext uri="{96DAC541-7B7A-43D3-8B79-37D633B846F1}">
                <asvg:svgBlip xmlns:asvg="http://schemas.microsoft.com/office/drawing/2016/SVG/main" r:embed="rId6"/>
              </a:ext>
            </a:extLst>
          </a:blip>
          <a:stretch>
            <a:fillRect/>
          </a:stretch>
        </p:blipFill>
        <p:spPr>
          <a:xfrm>
            <a:off x="6240805" y="1164400"/>
            <a:ext cx="2057400" cy="1171575"/>
          </a:xfrm>
          <a:prstGeom prst="rect">
            <a:avLst/>
          </a:prstGeom>
        </p:spPr>
      </p:pic>
    </p:spTree>
    <p:extLst>
      <p:ext uri="{BB962C8B-B14F-4D97-AF65-F5344CB8AC3E}">
        <p14:creationId xmlns:p14="http://schemas.microsoft.com/office/powerpoint/2010/main" val="520333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en-US" sz="2400" b="1" kern="1200" dirty="0">
                <a:solidFill>
                  <a:prstClr val="white"/>
                </a:solidFill>
                <a:latin typeface="Calibri"/>
                <a:ea typeface="+mn-ea"/>
                <a:cs typeface="+mn-cs"/>
              </a:rPr>
              <a:t>Introduction to </a:t>
            </a:r>
            <a:r>
              <a:rPr lang="en-US" sz="2400" b="1" kern="1200" dirty="0" err="1">
                <a:solidFill>
                  <a:prstClr val="white"/>
                </a:solidFill>
                <a:latin typeface="Calibri"/>
                <a:ea typeface="+mn-ea"/>
                <a:cs typeface="+mn-cs"/>
              </a:rPr>
              <a:t>WoRMS</a:t>
            </a:r>
            <a:r>
              <a:rPr lang="en-US" sz="2400" b="1" kern="1200" dirty="0">
                <a:solidFill>
                  <a:prstClr val="white"/>
                </a:solidFill>
                <a:latin typeface="Calibri"/>
                <a:ea typeface="+mn-ea"/>
                <a:cs typeface="+mn-cs"/>
              </a:rPr>
              <a:t>,</a:t>
            </a:r>
          </a:p>
          <a:p>
            <a:pPr defTabSz="685800">
              <a:spcBef>
                <a:spcPct val="0"/>
              </a:spcBef>
              <a:buClrTx/>
              <a:defRPr/>
            </a:pPr>
            <a:r>
              <a:rPr lang="en-US" sz="2400" b="1" kern="1200" dirty="0">
                <a:solidFill>
                  <a:prstClr val="white"/>
                </a:solidFill>
                <a:latin typeface="Calibri"/>
                <a:ea typeface="+mn-ea"/>
                <a:cs typeface="+mn-cs"/>
              </a:rPr>
              <a:t>the World Register of Marine Species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a:t>WoRMS in a nutshell</a:t>
            </a:r>
          </a:p>
        </p:txBody>
      </p:sp>
      <p:sp>
        <p:nvSpPr>
          <p:cNvPr id="3" name="Content Placeholder 2"/>
          <p:cNvSpPr>
            <a:spLocks noGrp="1"/>
          </p:cNvSpPr>
          <p:nvPr>
            <p:ph idx="1"/>
          </p:nvPr>
        </p:nvSpPr>
        <p:spPr>
          <a:xfrm>
            <a:off x="2241984" y="1305222"/>
            <a:ext cx="5462364" cy="3264749"/>
          </a:xfrm>
        </p:spPr>
        <p:txBody>
          <a:bodyPr>
            <a:normAutofit fontScale="92500" lnSpcReduction="10000"/>
          </a:bodyPr>
          <a:lstStyle/>
          <a:p>
            <a:pPr marL="0" indent="0">
              <a:buNone/>
            </a:pPr>
            <a:r>
              <a:rPr lang="nl-BE" sz="1600" dirty="0"/>
              <a:t>Not just a name-index, but expert-based taxonomic database</a:t>
            </a:r>
          </a:p>
          <a:p>
            <a:pPr lvl="1"/>
            <a:r>
              <a:rPr lang="nl-BE" sz="1600" dirty="0"/>
              <a:t>&gt;400 </a:t>
            </a:r>
            <a:r>
              <a:rPr lang="nl-BE" sz="1600" dirty="0" err="1"/>
              <a:t>taxonomic</a:t>
            </a:r>
            <a:r>
              <a:rPr lang="nl-BE" sz="1600" dirty="0"/>
              <a:t> editors</a:t>
            </a:r>
          </a:p>
          <a:p>
            <a:pPr lvl="1"/>
            <a:r>
              <a:rPr lang="nl-BE" sz="1600" dirty="0" err="1"/>
              <a:t>Elected</a:t>
            </a:r>
            <a:r>
              <a:rPr lang="nl-BE" sz="1600" dirty="0"/>
              <a:t> </a:t>
            </a:r>
            <a:r>
              <a:rPr lang="nl-BE" sz="1600" dirty="0" err="1"/>
              <a:t>Steering</a:t>
            </a:r>
            <a:r>
              <a:rPr lang="nl-BE" sz="1600" dirty="0"/>
              <a:t> </a:t>
            </a:r>
            <a:r>
              <a:rPr lang="nl-BE" sz="1600" dirty="0" err="1"/>
              <a:t>Committee</a:t>
            </a:r>
            <a:r>
              <a:rPr lang="nl-BE" sz="1600" dirty="0"/>
              <a:t> (SC) (12+1 members)</a:t>
            </a:r>
          </a:p>
          <a:p>
            <a:pPr lvl="1"/>
            <a:r>
              <a:rPr lang="nl-BE" sz="1600" dirty="0"/>
              <a:t>Data management team</a:t>
            </a:r>
          </a:p>
          <a:p>
            <a:r>
              <a:rPr lang="nl-BE" sz="1600" dirty="0"/>
              <a:t>Permanent host </a:t>
            </a:r>
            <a:r>
              <a:rPr lang="nl-BE" sz="1600" dirty="0" err="1"/>
              <a:t>institute</a:t>
            </a:r>
            <a:r>
              <a:rPr lang="nl-BE" sz="1600" dirty="0"/>
              <a:t>: VLIZ =&gt; “</a:t>
            </a:r>
            <a:r>
              <a:rPr lang="nl-BE" sz="1600" i="1" dirty="0" err="1"/>
              <a:t>here</a:t>
            </a:r>
            <a:r>
              <a:rPr lang="nl-BE" sz="1600" i="1" dirty="0"/>
              <a:t> </a:t>
            </a:r>
            <a:r>
              <a:rPr lang="nl-BE" sz="1600" i="1" dirty="0" err="1"/>
              <a:t>to</a:t>
            </a:r>
            <a:r>
              <a:rPr lang="nl-BE" sz="1600" i="1" dirty="0"/>
              <a:t> </a:t>
            </a:r>
            <a:r>
              <a:rPr lang="nl-BE" sz="1600" i="1" dirty="0" err="1"/>
              <a:t>stay</a:t>
            </a:r>
            <a:r>
              <a:rPr lang="nl-BE" sz="1600" dirty="0"/>
              <a:t>”</a:t>
            </a:r>
          </a:p>
          <a:p>
            <a:r>
              <a:rPr lang="nl-BE" sz="1600" dirty="0"/>
              <a:t>Web-</a:t>
            </a:r>
            <a:r>
              <a:rPr lang="nl-BE" sz="1600" dirty="0" err="1"/>
              <a:t>based</a:t>
            </a:r>
            <a:r>
              <a:rPr lang="nl-BE" sz="1600" dirty="0"/>
              <a:t> system, </a:t>
            </a:r>
            <a:r>
              <a:rPr lang="nl-BE" sz="1600" dirty="0" err="1"/>
              <a:t>including</a:t>
            </a:r>
            <a:r>
              <a:rPr lang="nl-BE" sz="1600" dirty="0"/>
              <a:t> web-services</a:t>
            </a:r>
          </a:p>
          <a:p>
            <a:r>
              <a:rPr lang="nl-BE" sz="1600" dirty="0"/>
              <a:t>International </a:t>
            </a:r>
            <a:r>
              <a:rPr lang="nl-BE" sz="1600" dirty="0" err="1"/>
              <a:t>standards</a:t>
            </a:r>
            <a:endParaRPr lang="nl-BE" sz="1600" dirty="0"/>
          </a:p>
          <a:p>
            <a:endParaRPr lang="nl-BE" sz="1600" dirty="0"/>
          </a:p>
          <a:p>
            <a:r>
              <a:rPr lang="nl-BE" sz="1600" dirty="0"/>
              <a:t>Background</a:t>
            </a:r>
          </a:p>
          <a:p>
            <a:pPr lvl="1"/>
            <a:r>
              <a:rPr lang="nl-BE" sz="1600" dirty="0"/>
              <a:t>2004: </a:t>
            </a:r>
            <a:r>
              <a:rPr lang="nl-BE" sz="1600" dirty="0" err="1"/>
              <a:t>MarBEF</a:t>
            </a:r>
            <a:r>
              <a:rPr lang="nl-BE" sz="1600" dirty="0"/>
              <a:t> EU FP6 =&gt; online European Register of Marine Species - ERMS</a:t>
            </a:r>
          </a:p>
          <a:p>
            <a:pPr lvl="1"/>
            <a:r>
              <a:rPr lang="nl-BE" sz="1600" dirty="0"/>
              <a:t>2007: </a:t>
            </a:r>
            <a:r>
              <a:rPr lang="nl-BE" sz="1600" dirty="0" err="1"/>
              <a:t>further</a:t>
            </a:r>
            <a:r>
              <a:rPr lang="nl-BE" sz="1600" dirty="0"/>
              <a:t> </a:t>
            </a:r>
            <a:r>
              <a:rPr lang="nl-BE" sz="1600" dirty="0" err="1"/>
              <a:t>development</a:t>
            </a:r>
            <a:r>
              <a:rPr lang="nl-BE" sz="1600" dirty="0"/>
              <a:t> </a:t>
            </a:r>
            <a:r>
              <a:rPr lang="nl-BE" sz="1600" dirty="0" err="1"/>
              <a:t>to</a:t>
            </a:r>
            <a:r>
              <a:rPr lang="nl-BE" sz="1600" dirty="0"/>
              <a:t> World Register</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223057" y="3790680"/>
            <a:ext cx="998730" cy="430430"/>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64987" y="3279267"/>
            <a:ext cx="1316476" cy="387960"/>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aims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to</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provide</a:t>
            </a:r>
            <a:r>
              <a:rPr lang="nl-NL" sz="1200" b="1" i="1" kern="1200" dirty="0">
                <a:solidFill>
                  <a:srgbClr val="004F61"/>
                </a:solidFill>
                <a:latin typeface="Calibri"/>
                <a:ea typeface="+mn-ea"/>
                <a:cs typeface="+mn-cs"/>
              </a:rPr>
              <a:t> the most </a:t>
            </a:r>
            <a:r>
              <a:rPr lang="nl-NL" sz="1200" b="1" i="1" kern="1200" dirty="0" err="1">
                <a:solidFill>
                  <a:srgbClr val="004F61"/>
                </a:solidFill>
                <a:latin typeface="Calibri"/>
                <a:ea typeface="+mn-ea"/>
                <a:cs typeface="+mn-cs"/>
              </a:rPr>
              <a:t>authoritative</a:t>
            </a:r>
            <a:r>
              <a:rPr lang="nl-NL" sz="1200" b="1" i="1" kern="1200" dirty="0">
                <a:solidFill>
                  <a:srgbClr val="004F61"/>
                </a:solidFill>
                <a:latin typeface="Calibri"/>
                <a:ea typeface="+mn-ea"/>
                <a:cs typeface="+mn-cs"/>
              </a:rPr>
              <a:t> list of </a:t>
            </a:r>
            <a:r>
              <a:rPr lang="nl-NL" sz="1200" b="1" i="1" kern="1200" dirty="0" err="1">
                <a:solidFill>
                  <a:srgbClr val="004F61"/>
                </a:solidFill>
                <a:latin typeface="Calibri"/>
                <a:ea typeface="+mn-ea"/>
                <a:cs typeface="+mn-cs"/>
              </a:rPr>
              <a:t>names</a:t>
            </a:r>
            <a:r>
              <a:rPr lang="nl-NL" sz="1200" b="1" i="1" kern="1200" dirty="0">
                <a:solidFill>
                  <a:srgbClr val="004F61"/>
                </a:solidFill>
                <a:latin typeface="Calibri"/>
                <a:ea typeface="+mn-ea"/>
                <a:cs typeface="+mn-cs"/>
              </a:rPr>
              <a:t> of </a:t>
            </a:r>
            <a:r>
              <a:rPr lang="nl-NL" sz="1200" b="1" i="1" kern="1200" dirty="0" err="1">
                <a:solidFill>
                  <a:srgbClr val="004F61"/>
                </a:solidFill>
                <a:latin typeface="Calibri"/>
                <a:ea typeface="+mn-ea"/>
                <a:cs typeface="+mn-cs"/>
              </a:rPr>
              <a:t>all</a:t>
            </a:r>
            <a:r>
              <a:rPr lang="nl-NL" sz="1200" b="1" i="1" kern="1200" dirty="0">
                <a:solidFill>
                  <a:srgbClr val="004F61"/>
                </a:solidFill>
                <a:latin typeface="Calibri"/>
                <a:ea typeface="+mn-ea"/>
                <a:cs typeface="+mn-cs"/>
              </a:rPr>
              <a:t> marine species </a:t>
            </a:r>
            <a:r>
              <a:rPr lang="nl-NL" sz="1200" b="1" i="1" kern="1200" dirty="0" err="1">
                <a:solidFill>
                  <a:srgbClr val="004F61"/>
                </a:solidFill>
                <a:latin typeface="Calibri"/>
                <a:ea typeface="+mn-ea"/>
                <a:cs typeface="+mn-cs"/>
              </a:rPr>
              <a:t>globally</a:t>
            </a:r>
            <a:r>
              <a:rPr lang="nl-NL" sz="1200" b="1" i="1" kern="1200" dirty="0">
                <a:solidFill>
                  <a:srgbClr val="004F61"/>
                </a:solidFill>
                <a:latin typeface="Calibri"/>
                <a:ea typeface="+mn-ea"/>
                <a:cs typeface="+mn-cs"/>
              </a:rPr>
              <a:t>, ever </a:t>
            </a:r>
            <a:r>
              <a:rPr lang="nl-NL" sz="1200" b="1" i="1" kern="1200" dirty="0" err="1">
                <a:solidFill>
                  <a:srgbClr val="004F61"/>
                </a:solidFill>
                <a:latin typeface="Calibri"/>
                <a:ea typeface="+mn-ea"/>
                <a:cs typeface="+mn-cs"/>
              </a:rPr>
              <a:t>published</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12649" y="357504"/>
            <a:ext cx="6318702" cy="4428492"/>
            <a:chOff x="395536" y="476672"/>
            <a:chExt cx="8424936" cy="5904656"/>
          </a:xfrm>
        </p:grpSpPr>
        <p:grpSp>
          <p:nvGrpSpPr>
            <p:cNvPr id="2" name="Group 1"/>
            <p:cNvGrpSpPr/>
            <p:nvPr/>
          </p:nvGrpSpPr>
          <p:grpSpPr>
            <a:xfrm>
              <a:off x="539552" y="622414"/>
              <a:ext cx="8107169" cy="5614898"/>
              <a:chOff x="714587" y="260648"/>
              <a:chExt cx="8107169" cy="5614898"/>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237204"/>
                <a:ext cx="3429018"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Externally</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hosted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err="1">
                    <a:latin typeface="Calibri" pitchFamily="34" charset="0"/>
                    <a:cs typeface="Arial" pitchFamily="34" charset="0"/>
                  </a:rPr>
                  <a:t>and</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managed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a:latin typeface="Calibri" pitchFamily="34" charset="0"/>
                    <a:cs typeface="Arial" pitchFamily="34" charset="0"/>
                  </a:rPr>
                  <a:t>species databases</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490568"/>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854487" y="385503"/>
                <a:ext cx="1891223"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Aphia</a:t>
                </a:r>
                <a:r>
                  <a:rPr lang="nl-NL" altLang="nl-BE" sz="2100" b="1" dirty="0">
                    <a:solidFill>
                      <a:srgbClr val="000099"/>
                    </a:solidFill>
                    <a:latin typeface="Calibri" pitchFamily="34" charset="0"/>
                    <a:cs typeface="Arial" pitchFamily="34" charset="0"/>
                  </a:rPr>
                  <a:t> platform</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2" cy="1339356"/>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365609"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3" name="Rectangle 2"/>
            <p:cNvSpPr/>
            <p:nvPr/>
          </p:nvSpPr>
          <p:spPr>
            <a:xfrm>
              <a:off x="395536" y="476672"/>
              <a:ext cx="8424936" cy="590465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 name="TextBox 5"/>
          <p:cNvSpPr txBox="1"/>
          <p:nvPr/>
        </p:nvSpPr>
        <p:spPr>
          <a:xfrm>
            <a:off x="5729254" y="4785996"/>
            <a:ext cx="2029100" cy="253916"/>
          </a:xfrm>
          <a:prstGeom prst="rect">
            <a:avLst/>
          </a:prstGeom>
          <a:noFill/>
        </p:spPr>
        <p:txBody>
          <a:bodyPr wrap="square" rtlCol="0">
            <a:spAutoFit/>
          </a:bodyPr>
          <a:lstStyle/>
          <a:p>
            <a:pPr algn="r"/>
            <a:r>
              <a:rPr lang="nl-BE" sz="1050" i="1" dirty="0"/>
              <a:t>Vandepitte et al., 2015</a:t>
            </a:r>
          </a:p>
        </p:txBody>
      </p:sp>
    </p:spTree>
    <p:extLst>
      <p:ext uri="{BB962C8B-B14F-4D97-AF65-F5344CB8AC3E}">
        <p14:creationId xmlns:p14="http://schemas.microsoft.com/office/powerpoint/2010/main" val="1124414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1574663" cy="415498"/>
          </a:xfrm>
          <a:prstGeom prst="rect">
            <a:avLst/>
          </a:prstGeom>
          <a:noFill/>
        </p:spPr>
        <p:txBody>
          <a:bodyPr wrap="square" rtlCol="0">
            <a:spAutoFit/>
          </a:bodyPr>
          <a:lstStyle/>
          <a:p>
            <a:r>
              <a:rPr lang="nl-BE" sz="1050" b="1" dirty="0" err="1"/>
              <a:t>WoRMS</a:t>
            </a:r>
            <a:r>
              <a:rPr lang="nl-BE" sz="1050" b="1" dirty="0"/>
              <a:t> </a:t>
            </a:r>
            <a:r>
              <a:rPr lang="nl-BE" sz="1050" b="1" dirty="0" err="1"/>
              <a:t>structure</a:t>
            </a:r>
            <a:endParaRPr lang="nl-BE" sz="1050" b="1" dirty="0"/>
          </a:p>
          <a:p>
            <a:r>
              <a:rPr lang="nl-BE" sz="1050" b="1" dirty="0"/>
              <a:t>An </a:t>
            </a:r>
            <a:r>
              <a:rPr lang="nl-BE" sz="1050" b="1" dirty="0" err="1"/>
              <a:t>example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BE" dirty="0" err="1"/>
              <a:t>Relationship</a:t>
            </a:r>
            <a:r>
              <a:rPr lang="nl-BE" dirty="0"/>
              <a:t> of </a:t>
            </a:r>
            <a:r>
              <a:rPr lang="nl-BE" dirty="0" err="1"/>
              <a:t>Aphia</a:t>
            </a:r>
            <a:r>
              <a:rPr lang="nl-BE" dirty="0"/>
              <a:t> </a:t>
            </a:r>
            <a:r>
              <a:rPr lang="nl-BE" dirty="0" err="1"/>
              <a:t>with</a:t>
            </a:r>
            <a:r>
              <a:rPr lang="nl-BE" dirty="0"/>
              <a:t> </a:t>
            </a:r>
            <a:r>
              <a:rPr lang="nl-BE" dirty="0" err="1"/>
              <a:t>other</a:t>
            </a:r>
            <a:r>
              <a:rPr lang="nl-BE" dirty="0"/>
              <a:t> systems &amp; </a:t>
            </a:r>
            <a:r>
              <a:rPr lang="nl-BE" dirty="0" err="1"/>
              <a:t>projects</a:t>
            </a:r>
            <a:endParaRPr lang="nl-BE" dirty="0"/>
          </a:p>
        </p:txBody>
      </p:sp>
      <p:pic>
        <p:nvPicPr>
          <p:cNvPr id="4" name="Picture 2" descr="S:\datac\Taxdbs\WoRMS\Misc\publications\JMSE_special issue_2015\figures\Figure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778" y="798100"/>
            <a:ext cx="5026176" cy="38497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29224" y="2587161"/>
            <a:ext cx="1367112" cy="195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Rectangle 5"/>
          <p:cNvSpPr/>
          <p:nvPr/>
        </p:nvSpPr>
        <p:spPr>
          <a:xfrm>
            <a:off x="4143128" y="2602639"/>
            <a:ext cx="2099883" cy="19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Rectangle 6"/>
          <p:cNvSpPr/>
          <p:nvPr/>
        </p:nvSpPr>
        <p:spPr>
          <a:xfrm>
            <a:off x="2573779" y="2595922"/>
            <a:ext cx="1403810" cy="205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tangle 7"/>
          <p:cNvSpPr/>
          <p:nvPr/>
        </p:nvSpPr>
        <p:spPr>
          <a:xfrm>
            <a:off x="2985444" y="866742"/>
            <a:ext cx="1172028" cy="1110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Rectangle 8"/>
          <p:cNvSpPr/>
          <p:nvPr/>
        </p:nvSpPr>
        <p:spPr>
          <a:xfrm>
            <a:off x="3977934" y="961213"/>
            <a:ext cx="1172028" cy="314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extBox 9"/>
          <p:cNvSpPr txBox="1"/>
          <p:nvPr/>
        </p:nvSpPr>
        <p:spPr>
          <a:xfrm>
            <a:off x="2568817" y="4677984"/>
            <a:ext cx="5027519" cy="507831"/>
          </a:xfrm>
          <a:prstGeom prst="rect">
            <a:avLst/>
          </a:prstGeom>
          <a:noFill/>
        </p:spPr>
        <p:txBody>
          <a:bodyPr wrap="square" rtlCol="0">
            <a:spAutoFit/>
          </a:bodyPr>
          <a:lstStyle/>
          <a:p>
            <a:r>
              <a:rPr lang="nl-BE" sz="900" dirty="0"/>
              <a:t>Source: </a:t>
            </a:r>
            <a:r>
              <a:rPr lang="nl-BE" sz="900" dirty="0" err="1"/>
              <a:t>Vandepitte</a:t>
            </a:r>
            <a:r>
              <a:rPr lang="nl-BE" sz="900" dirty="0"/>
              <a:t> </a:t>
            </a:r>
            <a:r>
              <a:rPr lang="nl-BE" sz="900" i="1" dirty="0"/>
              <a:t>et al.</a:t>
            </a:r>
            <a:r>
              <a:rPr lang="nl-BE" sz="900" dirty="0"/>
              <a:t> (2015). How </a:t>
            </a:r>
            <a:r>
              <a:rPr lang="nl-BE" sz="900" dirty="0" err="1"/>
              <a:t>Aphia</a:t>
            </a:r>
            <a:r>
              <a:rPr lang="nl-BE" sz="900" dirty="0"/>
              <a:t> – </a:t>
            </a:r>
            <a:r>
              <a:rPr lang="nl-BE" sz="900" dirty="0" err="1"/>
              <a:t>the</a:t>
            </a:r>
            <a:r>
              <a:rPr lang="nl-BE" sz="900" dirty="0"/>
              <a:t> platform </a:t>
            </a:r>
            <a:r>
              <a:rPr lang="nl-BE" sz="900" dirty="0" err="1"/>
              <a:t>behind</a:t>
            </a:r>
            <a:r>
              <a:rPr lang="nl-BE" sz="900" dirty="0"/>
              <a:t> </a:t>
            </a:r>
            <a:r>
              <a:rPr lang="nl-BE" sz="900" dirty="0" err="1"/>
              <a:t>several</a:t>
            </a:r>
            <a:r>
              <a:rPr lang="nl-BE" sz="900" dirty="0"/>
              <a:t> online </a:t>
            </a:r>
            <a:r>
              <a:rPr lang="nl-BE" sz="900" dirty="0" err="1"/>
              <a:t>and</a:t>
            </a:r>
            <a:r>
              <a:rPr lang="nl-BE" sz="900" dirty="0"/>
              <a:t> </a:t>
            </a:r>
            <a:r>
              <a:rPr lang="nl-BE" sz="900" dirty="0" err="1"/>
              <a:t>taxonomically</a:t>
            </a:r>
            <a:r>
              <a:rPr lang="nl-BE" sz="900" dirty="0"/>
              <a:t> </a:t>
            </a:r>
            <a:r>
              <a:rPr lang="nl-BE" sz="900" dirty="0" err="1"/>
              <a:t>oriented</a:t>
            </a:r>
            <a:r>
              <a:rPr lang="nl-BE" sz="900" dirty="0"/>
              <a:t> databases – </a:t>
            </a:r>
            <a:r>
              <a:rPr lang="nl-BE" sz="900" dirty="0" err="1"/>
              <a:t>can</a:t>
            </a:r>
            <a:r>
              <a:rPr lang="nl-BE" sz="900" dirty="0"/>
              <a:t> serve </a:t>
            </a:r>
            <a:r>
              <a:rPr lang="nl-BE" sz="900" dirty="0" err="1"/>
              <a:t>both</a:t>
            </a:r>
            <a:r>
              <a:rPr lang="nl-BE" sz="900" dirty="0"/>
              <a:t> </a:t>
            </a:r>
            <a:r>
              <a:rPr lang="nl-BE" sz="900" dirty="0" err="1"/>
              <a:t>the</a:t>
            </a:r>
            <a:r>
              <a:rPr lang="nl-BE" sz="900" dirty="0"/>
              <a:t> </a:t>
            </a:r>
            <a:r>
              <a:rPr lang="nl-BE" sz="900" dirty="0" err="1"/>
              <a:t>taxonomic</a:t>
            </a:r>
            <a:r>
              <a:rPr lang="nl-BE" sz="900" dirty="0"/>
              <a:t> community </a:t>
            </a:r>
            <a:r>
              <a:rPr lang="nl-BE" sz="900" dirty="0" err="1"/>
              <a:t>and</a:t>
            </a:r>
            <a:r>
              <a:rPr lang="nl-BE" sz="900" dirty="0"/>
              <a:t> </a:t>
            </a:r>
            <a:r>
              <a:rPr lang="nl-BE" sz="900" dirty="0" err="1"/>
              <a:t>the</a:t>
            </a:r>
            <a:r>
              <a:rPr lang="nl-BE" sz="900" dirty="0"/>
              <a:t> field of </a:t>
            </a:r>
            <a:r>
              <a:rPr lang="nl-BE" sz="900" dirty="0" err="1"/>
              <a:t>biodiversity</a:t>
            </a:r>
            <a:r>
              <a:rPr lang="nl-BE" sz="900" dirty="0"/>
              <a:t> </a:t>
            </a:r>
            <a:r>
              <a:rPr lang="nl-BE" sz="900" dirty="0" err="1"/>
              <a:t>informatics</a:t>
            </a:r>
            <a:r>
              <a:rPr lang="nl-BE" sz="900" dirty="0"/>
              <a:t>. JMSE.</a:t>
            </a:r>
          </a:p>
        </p:txBody>
      </p:sp>
    </p:spTree>
    <p:extLst>
      <p:ext uri="{BB962C8B-B14F-4D97-AF65-F5344CB8AC3E}">
        <p14:creationId xmlns:p14="http://schemas.microsoft.com/office/powerpoint/2010/main" val="8535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nl-BE" sz="2400" dirty="0"/>
              <a:t>WoRMS – supported by a large editorial network</a:t>
            </a:r>
          </a:p>
        </p:txBody>
      </p:sp>
      <p:sp>
        <p:nvSpPr>
          <p:cNvPr id="3" name="Content Placeholder 2"/>
          <p:cNvSpPr>
            <a:spLocks noGrp="1"/>
          </p:cNvSpPr>
          <p:nvPr>
            <p:ph idx="1"/>
          </p:nvPr>
        </p:nvSpPr>
        <p:spPr>
          <a:xfrm>
            <a:off x="1465312" y="573528"/>
            <a:ext cx="7283152" cy="3805070"/>
          </a:xfrm>
        </p:spPr>
        <p:txBody>
          <a:bodyPr/>
          <a:lstStyle/>
          <a:p>
            <a:r>
              <a:rPr lang="nl-BE" dirty="0" err="1"/>
              <a:t>Taxonomic</a:t>
            </a:r>
            <a:r>
              <a:rPr lang="nl-BE" dirty="0"/>
              <a:t> &amp; </a:t>
            </a:r>
            <a:r>
              <a:rPr lang="nl-BE" dirty="0" err="1"/>
              <a:t>thematic</a:t>
            </a:r>
            <a:r>
              <a:rPr lang="nl-BE" dirty="0"/>
              <a:t> editors</a:t>
            </a:r>
          </a:p>
          <a:p>
            <a:pPr marL="342900" lvl="1" indent="0">
              <a:buNone/>
            </a:pPr>
            <a:r>
              <a:rPr lang="nl-BE" dirty="0"/>
              <a:t>&gt; 400 people              	       	       &gt; 40 countries 		                     &gt; 190 institutes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pic>
        <p:nvPicPr>
          <p:cNvPr id="5" name="Picture 4">
            <a:extLst>
              <a:ext uri="{FF2B5EF4-FFF2-40B4-BE49-F238E27FC236}">
                <a16:creationId xmlns:a16="http://schemas.microsoft.com/office/drawing/2014/main" id="{6D965895-1811-43D6-8313-7BC42B345A83}"/>
              </a:ext>
            </a:extLst>
          </p:cNvPr>
          <p:cNvPicPr>
            <a:picLocks noChangeAspect="1"/>
          </p:cNvPicPr>
          <p:nvPr/>
        </p:nvPicPr>
        <p:blipFill rotWithShape="1">
          <a:blip r:embed="rId4"/>
          <a:srcRect t="4284"/>
          <a:stretch/>
        </p:blipFill>
        <p:spPr>
          <a:xfrm>
            <a:off x="1465312" y="1107156"/>
            <a:ext cx="7648711" cy="3872245"/>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management</a:t>
            </a:r>
          </a:p>
        </p:txBody>
      </p:sp>
      <p:sp>
        <p:nvSpPr>
          <p:cNvPr id="7" name="Content Placeholder 4"/>
          <p:cNvSpPr>
            <a:spLocks noGrp="1"/>
          </p:cNvSpPr>
          <p:nvPr>
            <p:ph idx="10"/>
          </p:nvPr>
        </p:nvSpPr>
        <p:spPr>
          <a:xfrm>
            <a:off x="2593689" y="855757"/>
            <a:ext cx="5064411" cy="3980315"/>
          </a:xfrm>
        </p:spPr>
        <p:txBody>
          <a:bodyPr/>
          <a:lstStyle/>
          <a:p>
            <a:r>
              <a:rPr lang="nl-BE" sz="1200" dirty="0"/>
              <a:t>Different levels…</a:t>
            </a:r>
          </a:p>
          <a:p>
            <a:pPr marL="214313" indent="-214313">
              <a:buFont typeface="Arial" pitchFamily="34" charset="0"/>
              <a:buChar char="•"/>
            </a:pPr>
            <a:r>
              <a:rPr lang="nl-BE" sz="1200" dirty="0" err="1"/>
              <a:t>WoRMS</a:t>
            </a:r>
            <a:r>
              <a:rPr lang="nl-BE" sz="1200" dirty="0"/>
              <a:t> </a:t>
            </a:r>
            <a:r>
              <a:rPr lang="nl-BE" sz="1200" dirty="0" err="1"/>
              <a:t>Steering</a:t>
            </a:r>
            <a:r>
              <a:rPr lang="nl-BE" sz="1200" dirty="0"/>
              <a:t> </a:t>
            </a:r>
            <a:r>
              <a:rPr lang="nl-BE" sz="1200" dirty="0" err="1"/>
              <a:t>Committee</a:t>
            </a:r>
            <a:endParaRPr lang="nl-BE" sz="1200" dirty="0"/>
          </a:p>
          <a:p>
            <a:pPr marL="214313" indent="-214313">
              <a:buFont typeface="Arial" pitchFamily="34" charset="0"/>
              <a:buChar char="•"/>
            </a:pPr>
            <a:r>
              <a:rPr lang="nl-BE" sz="1200" dirty="0" err="1"/>
              <a:t>WoRMS</a:t>
            </a:r>
            <a:r>
              <a:rPr lang="nl-BE" sz="1200" dirty="0"/>
              <a:t> editors</a:t>
            </a:r>
          </a:p>
          <a:p>
            <a:pPr marL="771525" lvl="1">
              <a:buFont typeface="Arial" pitchFamily="34" charset="0"/>
              <a:buChar char="•"/>
            </a:pPr>
            <a:r>
              <a:rPr lang="nl-BE" sz="900" dirty="0" err="1"/>
              <a:t>Taxonomic</a:t>
            </a:r>
            <a:r>
              <a:rPr lang="nl-BE" sz="900" dirty="0"/>
              <a:t> editors</a:t>
            </a:r>
          </a:p>
          <a:p>
            <a:pPr marL="771525" lvl="1">
              <a:buFont typeface="Arial" pitchFamily="34" charset="0"/>
              <a:buChar char="•"/>
            </a:pPr>
            <a:r>
              <a:rPr lang="nl-BE" sz="900" dirty="0" err="1"/>
              <a:t>Thematic</a:t>
            </a:r>
            <a:r>
              <a:rPr lang="nl-BE" sz="900" dirty="0"/>
              <a:t> editors</a:t>
            </a:r>
          </a:p>
          <a:p>
            <a:pPr marL="214313" indent="-214313">
              <a:buFont typeface="Arial" pitchFamily="34" charset="0"/>
              <a:buChar char="•"/>
            </a:pPr>
            <a:r>
              <a:rPr lang="nl-BE" sz="1200" dirty="0"/>
              <a:t>Data management team</a:t>
            </a:r>
          </a:p>
          <a:p>
            <a:endParaRPr lang="nl-BE" sz="1200" dirty="0"/>
          </a:p>
          <a:p>
            <a:r>
              <a:rPr lang="nl-BE" sz="1200" dirty="0"/>
              <a:t>Editorial actions : </a:t>
            </a:r>
          </a:p>
          <a:p>
            <a:pPr marL="214313" indent="-214313">
              <a:buFont typeface="Arial" pitchFamily="34" charset="0"/>
              <a:buChar char="•"/>
            </a:pPr>
            <a:r>
              <a:rPr lang="nl-BE" sz="1200" dirty="0"/>
              <a:t>“</a:t>
            </a:r>
            <a:r>
              <a:rPr lang="nl-BE" sz="1200" dirty="0" err="1"/>
              <a:t>checked</a:t>
            </a:r>
            <a:r>
              <a:rPr lang="nl-BE" sz="1200" dirty="0"/>
              <a:t>” (</a:t>
            </a:r>
            <a:r>
              <a:rPr lang="nl-BE" sz="1200" dirty="0" err="1"/>
              <a:t>from</a:t>
            </a:r>
            <a:r>
              <a:rPr lang="nl-BE" sz="1200" dirty="0"/>
              <a:t> editor or </a:t>
            </a:r>
            <a:r>
              <a:rPr lang="nl-BE" sz="1200" dirty="0" err="1"/>
              <a:t>global</a:t>
            </a:r>
            <a:r>
              <a:rPr lang="nl-BE" sz="1200" dirty="0"/>
              <a:t> species database)</a:t>
            </a:r>
          </a:p>
          <a:p>
            <a:pPr marL="214313" indent="-214313">
              <a:buFont typeface="Arial" pitchFamily="34" charset="0"/>
              <a:buChar char="•"/>
            </a:pPr>
            <a:r>
              <a:rPr lang="nl-BE" sz="1200" dirty="0"/>
              <a:t>“</a:t>
            </a:r>
            <a:r>
              <a:rPr lang="nl-BE" sz="1200" dirty="0" err="1"/>
              <a:t>Trusted</a:t>
            </a:r>
            <a:r>
              <a:rPr lang="nl-BE" sz="1200" dirty="0"/>
              <a:t>” (</a:t>
            </a:r>
            <a:r>
              <a:rPr lang="nl-BE" sz="1200" dirty="0" err="1"/>
              <a:t>from</a:t>
            </a:r>
            <a:r>
              <a:rPr lang="nl-BE" sz="1200" dirty="0"/>
              <a:t> </a:t>
            </a:r>
            <a:r>
              <a:rPr lang="nl-BE" sz="1200" dirty="0" err="1"/>
              <a:t>regional</a:t>
            </a:r>
            <a:r>
              <a:rPr lang="nl-BE" sz="1200" dirty="0"/>
              <a:t> or </a:t>
            </a:r>
            <a:r>
              <a:rPr lang="nl-BE" sz="1200" dirty="0" err="1"/>
              <a:t>thematic</a:t>
            </a:r>
            <a:r>
              <a:rPr lang="nl-BE" sz="1200" dirty="0"/>
              <a:t> species database)</a:t>
            </a:r>
          </a:p>
          <a:p>
            <a:pPr marL="214313" indent="-214313">
              <a:buFont typeface="Arial" pitchFamily="34" charset="0"/>
              <a:buChar char="•"/>
            </a:pPr>
            <a:r>
              <a:rPr lang="nl-BE" sz="1200" dirty="0"/>
              <a:t>“</a:t>
            </a:r>
            <a:r>
              <a:rPr lang="nl-BE" sz="1200" dirty="0" err="1"/>
              <a:t>unreviewed</a:t>
            </a:r>
            <a:r>
              <a:rPr lang="nl-BE" sz="1200" dirty="0"/>
              <a:t>” (</a:t>
            </a:r>
            <a:r>
              <a:rPr lang="nl-BE" sz="1200" dirty="0" err="1"/>
              <a:t>from</a:t>
            </a:r>
            <a:r>
              <a:rPr lang="nl-BE" sz="1200" dirty="0"/>
              <a:t> </a:t>
            </a:r>
            <a:r>
              <a:rPr lang="nl-BE" sz="1200" dirty="0" err="1"/>
              <a:t>other</a:t>
            </a:r>
            <a:r>
              <a:rPr lang="nl-BE" sz="1200" dirty="0"/>
              <a:t> sources)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77934" y="4029912"/>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3977934" y="4055686"/>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content for a single entry</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a lot more </a:t>
            </a:r>
            <a:r>
              <a:rPr lang="nl-BE" dirty="0" err="1"/>
              <a:t>than</a:t>
            </a:r>
            <a:r>
              <a:rPr lang="nl-BE" dirty="0"/>
              <a:t> </a:t>
            </a:r>
            <a:r>
              <a:rPr lang="nl-BE" dirty="0" err="1"/>
              <a:t>just</a:t>
            </a:r>
            <a:r>
              <a:rPr lang="nl-BE" dirty="0"/>
              <a:t> taxon </a:t>
            </a:r>
            <a:r>
              <a:rPr lang="nl-BE" dirty="0" err="1"/>
              <a:t>names</a:t>
            </a:r>
            <a:r>
              <a:rPr lang="nl-BE" dirty="0"/>
              <a:t> &amp; </a:t>
            </a:r>
            <a:r>
              <a:rPr lang="nl-BE" dirty="0" err="1"/>
              <a:t>their</a:t>
            </a:r>
            <a:r>
              <a:rPr lang="nl-BE" dirty="0"/>
              <a:t> </a:t>
            </a:r>
            <a:r>
              <a:rPr lang="nl-BE" dirty="0" err="1"/>
              <a:t>relationship</a:t>
            </a:r>
            <a:r>
              <a:rPr lang="nl-BE" dirty="0"/>
              <a:t>…</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err="1"/>
                    <a:t>Taxonomy</a:t>
                  </a:r>
                  <a:endParaRPr lang="nl-BE" sz="1050" dirty="0"/>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nl-BE" sz="1050" dirty="0" err="1"/>
                    <a:t>Attributes</a:t>
                  </a:r>
                  <a:endParaRPr lang="nl-BE" sz="1050" dirty="0"/>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Links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Internal</a:t>
                  </a:r>
                  <a:r>
                    <a:rPr lang="nl-BE" sz="1050" dirty="0"/>
                    <a:t> database management</a:t>
                  </a:r>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Specimen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nl-BE" sz="1050" dirty="0" err="1"/>
                    <a:t>Vernacular</a:t>
                  </a:r>
                  <a:r>
                    <a:rPr lang="nl-BE" sz="1050" dirty="0"/>
                    <a:t> </a:t>
                  </a:r>
                  <a:r>
                    <a:rPr lang="nl-BE" sz="1050" dirty="0" err="1"/>
                    <a:t>names</a:t>
                  </a:r>
                  <a:endParaRPr lang="nl-BE" sz="1050" dirty="0"/>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r>
                    <a:rPr lang="nl-BE" sz="1050" dirty="0"/>
                    <a:t> </a:t>
                  </a:r>
                  <a:r>
                    <a:rPr lang="nl-BE" sz="1050" dirty="0" err="1"/>
                    <a:t>keys</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1061829"/>
            <a:chOff x="4724922" y="1772816"/>
            <a:chExt cx="4527598" cy="1415771"/>
          </a:xfrm>
        </p:grpSpPr>
        <p:sp>
          <p:nvSpPr>
            <p:cNvPr id="4" name="Rectangle 3"/>
            <p:cNvSpPr/>
            <p:nvPr/>
          </p:nvSpPr>
          <p:spPr>
            <a:xfrm>
              <a:off x="6624736" y="1772816"/>
              <a:ext cx="2627784" cy="1415771"/>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err="1"/>
                <a:t>Feeding</a:t>
              </a:r>
              <a:r>
                <a:rPr lang="nl-BE" sz="900" dirty="0"/>
                <a:t> type</a:t>
              </a:r>
            </a:p>
            <a:p>
              <a:pPr marL="477441" lvl="1" indent="-214313">
                <a:buFont typeface="Wingdings" panose="05000000000000000000" pitchFamily="2" charset="2"/>
                <a:buChar char="ü"/>
              </a:pPr>
              <a:r>
                <a:rPr lang="nl-BE" sz="900" dirty="0"/>
                <a:t>Host-parasite relations</a:t>
              </a:r>
            </a:p>
            <a:p>
              <a:pPr marL="477441" lvl="1" indent="-214313">
                <a:buFont typeface="Wingdings" panose="05000000000000000000" pitchFamily="2" charset="2"/>
                <a:buChar char="ü"/>
              </a:pPr>
              <a:r>
                <a:rPr lang="nl-BE" sz="900" dirty="0"/>
                <a:t>Body </a:t>
              </a:r>
              <a:r>
                <a:rPr lang="nl-BE" sz="900" dirty="0" err="1"/>
                <a:t>size</a:t>
              </a:r>
              <a:endParaRPr lang="nl-BE" sz="900" dirty="0"/>
            </a:p>
            <a:p>
              <a:pPr marL="477441" lvl="1" indent="-214313">
                <a:buFont typeface="Wingdings" panose="05000000000000000000" pitchFamily="2" charset="2"/>
                <a:buChar char="ü"/>
              </a:pPr>
              <a:r>
                <a:rPr lang="nl-BE" sz="900" dirty="0"/>
                <a:t>Fossil range</a:t>
              </a:r>
            </a:p>
            <a:p>
              <a:pPr marL="477441" lvl="1" indent="-214313">
                <a:buFont typeface="Wingdings" panose="05000000000000000000" pitchFamily="2" charset="2"/>
                <a:buChar char="ü"/>
              </a:pPr>
              <a:r>
                <a:rPr lang="nl-BE" sz="900" dirty="0" err="1"/>
                <a:t>Skeleton</a:t>
              </a:r>
              <a:r>
                <a:rPr lang="nl-BE" sz="900" dirty="0"/>
                <a:t> (</a:t>
              </a:r>
              <a:r>
                <a:rPr lang="nl-BE" sz="900" dirty="0" err="1"/>
                <a:t>calcareous</a:t>
              </a:r>
              <a:r>
                <a:rPr lang="nl-BE" sz="900" dirty="0"/>
                <a:t> or </a:t>
              </a:r>
              <a:r>
                <a:rPr lang="nl-BE" sz="900" dirty="0" err="1"/>
                <a:t>not</a:t>
              </a:r>
              <a:r>
                <a:rPr lang="nl-BE" sz="900" dirty="0"/>
                <a:t>)</a:t>
              </a:r>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92CC9B22-3C8F-40C7-B21C-7FB50976B8E2}"/>
              </a:ext>
            </a:extLst>
          </p:cNvPr>
          <p:cNvPicPr>
            <a:picLocks noChangeAspect="1"/>
          </p:cNvPicPr>
          <p:nvPr/>
        </p:nvPicPr>
        <p:blipFill>
          <a:blip r:embed="rId3"/>
          <a:stretch>
            <a:fillRect/>
          </a:stretch>
        </p:blipFill>
        <p:spPr>
          <a:xfrm>
            <a:off x="-1786" y="-2724"/>
            <a:ext cx="9147082" cy="5145657"/>
          </a:xfrm>
          <a:prstGeom prst="rect">
            <a:avLst/>
          </a:prstGeom>
        </p:spPr>
      </p:pic>
      <p:pic>
        <p:nvPicPr>
          <p:cNvPr id="5" name="Graphic 4">
            <a:extLst>
              <a:ext uri="{FF2B5EF4-FFF2-40B4-BE49-F238E27FC236}">
                <a16:creationId xmlns:a16="http://schemas.microsoft.com/office/drawing/2014/main" id="{A418EADC-F7EF-0C46-BA98-AE97A052A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15357" y="1254488"/>
            <a:ext cx="2057400" cy="1171575"/>
          </a:xfrm>
          <a:prstGeom prst="rect">
            <a:avLst/>
          </a:prstGeom>
        </p:spPr>
      </p:pic>
    </p:spTree>
    <p:extLst>
      <p:ext uri="{BB962C8B-B14F-4D97-AF65-F5344CB8AC3E}">
        <p14:creationId xmlns:p14="http://schemas.microsoft.com/office/powerpoint/2010/main" val="2407842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content for a single entry</a:t>
            </a:r>
          </a:p>
        </p:txBody>
      </p:sp>
      <p:sp>
        <p:nvSpPr>
          <p:cNvPr id="9" name="Content Placeholder 4"/>
          <p:cNvSpPr>
            <a:spLocks noGrp="1"/>
          </p:cNvSpPr>
          <p:nvPr>
            <p:ph idx="10"/>
          </p:nvPr>
        </p:nvSpPr>
        <p:spPr>
          <a:xfrm>
            <a:off x="2170778" y="672948"/>
            <a:ext cx="5910231" cy="4287743"/>
          </a:xfrm>
        </p:spPr>
        <p:txBody>
          <a:bodyPr/>
          <a:lstStyle/>
          <a:p>
            <a:r>
              <a:rPr lang="nl-BE" sz="1400" b="1" dirty="0" err="1"/>
              <a:t>Minimal</a:t>
            </a:r>
            <a:endParaRPr lang="nl-BE" sz="1400" b="1" dirty="0"/>
          </a:p>
          <a:p>
            <a:pPr marL="428625" indent="-214313">
              <a:buFont typeface="Arial" panose="020B0604020202020204" pitchFamily="34" charset="0"/>
              <a:buChar char="•"/>
            </a:pPr>
            <a:r>
              <a:rPr lang="nl-BE" sz="1200" dirty="0">
                <a:latin typeface="+mn-lt"/>
              </a:rPr>
              <a:t>Species name - </a:t>
            </a:r>
            <a:r>
              <a:rPr lang="nl-BE" sz="1200" dirty="0" err="1">
                <a:latin typeface="+mn-lt"/>
              </a:rPr>
              <a:t>authority</a:t>
            </a:r>
            <a:r>
              <a:rPr lang="nl-BE" sz="1200" dirty="0">
                <a:latin typeface="+mn-lt"/>
              </a:rPr>
              <a:t> &amp; </a:t>
            </a:r>
            <a:r>
              <a:rPr lang="nl-BE" sz="1200" dirty="0" err="1">
                <a:latin typeface="+mn-lt"/>
              </a:rPr>
              <a:t>publication</a:t>
            </a:r>
            <a:r>
              <a:rPr lang="nl-BE" sz="1200" dirty="0">
                <a:latin typeface="+mn-lt"/>
              </a:rPr>
              <a:t> </a:t>
            </a:r>
            <a:r>
              <a:rPr lang="nl-BE" sz="1200" dirty="0" err="1">
                <a:latin typeface="+mn-lt"/>
              </a:rPr>
              <a:t>year</a:t>
            </a:r>
            <a:r>
              <a:rPr lang="nl-BE" sz="1200" dirty="0">
                <a:latin typeface="+mn-lt"/>
              </a:rPr>
              <a:t> - </a:t>
            </a:r>
            <a:r>
              <a:rPr lang="nl-BE" sz="1200" dirty="0" err="1">
                <a:latin typeface="+mn-lt"/>
              </a:rPr>
              <a:t>higher</a:t>
            </a:r>
            <a:r>
              <a:rPr lang="nl-BE" sz="1200" dirty="0">
                <a:latin typeface="+mn-lt"/>
              </a:rPr>
              <a:t> </a:t>
            </a:r>
            <a:r>
              <a:rPr lang="nl-BE" sz="1200" dirty="0" err="1">
                <a:latin typeface="+mn-lt"/>
              </a:rPr>
              <a:t>classification</a:t>
            </a:r>
            <a:endParaRPr lang="nl-BE" sz="1200" dirty="0">
              <a:latin typeface="+mn-lt"/>
            </a:endParaRPr>
          </a:p>
          <a:p>
            <a:pPr marL="428625" indent="-214313">
              <a:buFont typeface="Arial" panose="020B0604020202020204" pitchFamily="34" charset="0"/>
              <a:buChar char="•"/>
            </a:pPr>
            <a:r>
              <a:rPr lang="nl-BE" sz="1200" dirty="0">
                <a:latin typeface="+mn-lt"/>
              </a:rPr>
              <a:t>Environment</a:t>
            </a:r>
          </a:p>
          <a:p>
            <a:pPr marL="428625" indent="-214313">
              <a:buFont typeface="Arial" panose="020B0604020202020204" pitchFamily="34" charset="0"/>
              <a:buChar char="•"/>
            </a:pPr>
            <a:r>
              <a:rPr lang="nl-BE" sz="1200" dirty="0">
                <a:latin typeface="+mn-lt"/>
              </a:rPr>
              <a:t>Status (recent – </a:t>
            </a:r>
            <a:r>
              <a:rPr lang="nl-BE" sz="1200" dirty="0" err="1">
                <a:latin typeface="+mn-lt"/>
              </a:rPr>
              <a:t>fossil</a:t>
            </a:r>
            <a:r>
              <a:rPr lang="nl-BE" sz="1200" dirty="0">
                <a:latin typeface="+mn-lt"/>
              </a:rPr>
              <a:t> – recent &amp; </a:t>
            </a:r>
            <a:r>
              <a:rPr lang="nl-BE" sz="1200" dirty="0" err="1">
                <a:latin typeface="+mn-lt"/>
              </a:rPr>
              <a:t>fossil</a:t>
            </a:r>
            <a:r>
              <a:rPr lang="nl-BE" sz="1200" dirty="0">
                <a:latin typeface="+mn-lt"/>
              </a:rPr>
              <a:t>)</a:t>
            </a:r>
          </a:p>
          <a:p>
            <a:pPr marL="214313" indent="-214313">
              <a:buFontTx/>
              <a:buChar char="-"/>
            </a:pPr>
            <a:endParaRPr lang="nl-BE" sz="1200" dirty="0"/>
          </a:p>
          <a:p>
            <a:r>
              <a:rPr lang="nl-BE" sz="1400" b="1" dirty="0" err="1"/>
              <a:t>Highly</a:t>
            </a:r>
            <a:r>
              <a:rPr lang="nl-BE" sz="1400" b="1" dirty="0"/>
              <a:t> </a:t>
            </a:r>
            <a:r>
              <a:rPr lang="nl-BE" sz="1400" b="1" dirty="0" err="1"/>
              <a:t>desired</a:t>
            </a:r>
            <a:endParaRPr lang="nl-BE" sz="1400" b="1" dirty="0"/>
          </a:p>
          <a:p>
            <a:pPr marL="428625" indent="-214313">
              <a:buFont typeface="Arial" panose="020B0604020202020204" pitchFamily="34" charset="0"/>
              <a:buChar char="•"/>
            </a:pPr>
            <a:r>
              <a:rPr lang="nl-BE" sz="1200" dirty="0" err="1">
                <a:latin typeface="+mn-lt"/>
              </a:rPr>
              <a:t>Basionym</a:t>
            </a:r>
            <a:endParaRPr lang="nl-BE" sz="1200" dirty="0">
              <a:latin typeface="+mn-lt"/>
            </a:endParaRPr>
          </a:p>
          <a:p>
            <a:pPr marL="428625" indent="-214313">
              <a:buFont typeface="Arial" panose="020B0604020202020204" pitchFamily="34" charset="0"/>
              <a:buChar char="•"/>
            </a:pPr>
            <a:r>
              <a:rPr lang="nl-BE" sz="1200" dirty="0">
                <a:latin typeface="+mn-lt"/>
              </a:rPr>
              <a:t>Reference of </a:t>
            </a:r>
            <a:r>
              <a:rPr lang="nl-BE" sz="1200" dirty="0" err="1">
                <a:latin typeface="+mn-lt"/>
              </a:rPr>
              <a:t>original</a:t>
            </a:r>
            <a:r>
              <a:rPr lang="nl-BE" sz="1200" dirty="0">
                <a:latin typeface="+mn-lt"/>
              </a:rPr>
              <a:t> </a:t>
            </a:r>
            <a:r>
              <a:rPr lang="nl-BE" sz="1200" dirty="0" err="1">
                <a:latin typeface="+mn-lt"/>
              </a:rPr>
              <a:t>publication</a:t>
            </a:r>
            <a:endParaRPr lang="nl-BE" sz="1200" dirty="0">
              <a:latin typeface="+mn-lt"/>
            </a:endParaRPr>
          </a:p>
          <a:p>
            <a:pPr marL="428625" indent="-214313">
              <a:buFont typeface="Arial" panose="020B0604020202020204" pitchFamily="34" charset="0"/>
              <a:buChar char="•"/>
            </a:pPr>
            <a:r>
              <a:rPr lang="nl-BE" sz="1200" dirty="0" err="1">
                <a:latin typeface="+mn-lt"/>
              </a:rPr>
              <a:t>Holotype</a:t>
            </a:r>
            <a:r>
              <a:rPr lang="nl-BE" sz="1200" dirty="0">
                <a:latin typeface="+mn-lt"/>
              </a:rPr>
              <a:t> information (type </a:t>
            </a:r>
            <a:r>
              <a:rPr lang="nl-BE" sz="1200" dirty="0" err="1">
                <a:latin typeface="+mn-lt"/>
              </a:rPr>
              <a:t>locality</a:t>
            </a:r>
            <a:r>
              <a:rPr lang="nl-BE" sz="1200" dirty="0">
                <a:latin typeface="+mn-lt"/>
              </a:rPr>
              <a:t>, museum </a:t>
            </a:r>
            <a:r>
              <a:rPr lang="nl-BE" sz="1200" dirty="0" err="1">
                <a:latin typeface="+mn-lt"/>
              </a:rPr>
              <a:t>collection</a:t>
            </a:r>
            <a:r>
              <a:rPr lang="nl-BE" sz="1200" dirty="0">
                <a:latin typeface="+mn-lt"/>
              </a:rPr>
              <a:t>, </a:t>
            </a:r>
            <a:r>
              <a:rPr lang="nl-BE" sz="1200" dirty="0" err="1">
                <a:latin typeface="+mn-lt"/>
              </a:rPr>
              <a:t>number</a:t>
            </a:r>
            <a:r>
              <a:rPr lang="nl-BE" sz="1200" dirty="0">
                <a:latin typeface="+mn-lt"/>
              </a:rPr>
              <a:t> …)</a:t>
            </a:r>
          </a:p>
          <a:p>
            <a:pPr lvl="1" indent="0">
              <a:buNone/>
            </a:pPr>
            <a:endParaRPr lang="nl-BE" dirty="0">
              <a:latin typeface="+mn-lt"/>
            </a:endParaRPr>
          </a:p>
          <a:p>
            <a:r>
              <a:rPr lang="nl-BE" sz="1400" b="1" dirty="0" err="1"/>
              <a:t>Optional</a:t>
            </a:r>
            <a:endParaRPr lang="nl-BE" sz="1400" b="1" dirty="0"/>
          </a:p>
          <a:p>
            <a:pPr marL="428625" indent="-214313">
              <a:buFont typeface="Arial" panose="020B0604020202020204" pitchFamily="34" charset="0"/>
              <a:buChar char="•"/>
            </a:pPr>
            <a:r>
              <a:rPr lang="nl-BE" sz="1200" dirty="0" err="1"/>
              <a:t>Additional</a:t>
            </a:r>
            <a:r>
              <a:rPr lang="nl-BE" sz="1200" dirty="0"/>
              <a:t> </a:t>
            </a:r>
            <a:r>
              <a:rPr lang="nl-BE" sz="1200" dirty="0" err="1"/>
              <a:t>syonyms</a:t>
            </a:r>
            <a:r>
              <a:rPr lang="nl-BE" sz="1200" dirty="0"/>
              <a:t>, </a:t>
            </a:r>
            <a:r>
              <a:rPr lang="nl-BE" sz="1200" dirty="0" err="1"/>
              <a:t>references</a:t>
            </a:r>
            <a:r>
              <a:rPr lang="nl-BE" sz="1200" dirty="0"/>
              <a:t>, images, </a:t>
            </a:r>
            <a:r>
              <a:rPr lang="nl-BE" sz="1200" dirty="0" err="1"/>
              <a:t>morphological</a:t>
            </a:r>
            <a:r>
              <a:rPr lang="nl-BE" sz="1200" dirty="0"/>
              <a:t> </a:t>
            </a:r>
            <a:r>
              <a:rPr lang="nl-BE" sz="1200" dirty="0" err="1"/>
              <a:t>description</a:t>
            </a:r>
            <a:r>
              <a:rPr lang="nl-BE" sz="1200" dirty="0"/>
              <a:t>, </a:t>
            </a:r>
            <a:r>
              <a:rPr lang="nl-BE" sz="1200" dirty="0" err="1"/>
              <a:t>distribution</a:t>
            </a:r>
            <a:r>
              <a:rPr lang="nl-BE" sz="1200" dirty="0"/>
              <a:t>, </a:t>
            </a:r>
            <a:r>
              <a:rPr lang="nl-BE" sz="1200" dirty="0" err="1"/>
              <a:t>ecological</a:t>
            </a:r>
            <a:r>
              <a:rPr lang="nl-BE" sz="1200" dirty="0"/>
              <a:t> information (</a:t>
            </a:r>
            <a:r>
              <a:rPr lang="nl-BE" sz="1200" dirty="0" err="1"/>
              <a:t>feeding</a:t>
            </a:r>
            <a:r>
              <a:rPr lang="nl-BE" sz="1200" dirty="0"/>
              <a:t> type, host-</a:t>
            </a:r>
            <a:r>
              <a:rPr lang="nl-BE" sz="1200" dirty="0" err="1"/>
              <a:t>parasite</a:t>
            </a:r>
            <a:r>
              <a:rPr lang="nl-BE" sz="1200" dirty="0"/>
              <a:t> </a:t>
            </a:r>
            <a:r>
              <a:rPr lang="nl-BE" sz="1200" dirty="0" err="1"/>
              <a:t>relation</a:t>
            </a:r>
            <a:r>
              <a:rPr lang="nl-BE" sz="1200" dirty="0"/>
              <a:t> …), web links &amp; </a:t>
            </a:r>
            <a:r>
              <a:rPr lang="nl-BE" sz="1200" dirty="0" err="1"/>
              <a:t>pdfs</a:t>
            </a:r>
            <a:endParaRPr lang="nl-BE" sz="1200" dirty="0"/>
          </a:p>
        </p:txBody>
      </p:sp>
    </p:spTree>
    <p:extLst>
      <p:ext uri="{BB962C8B-B14F-4D97-AF65-F5344CB8AC3E}">
        <p14:creationId xmlns:p14="http://schemas.microsoft.com/office/powerpoint/2010/main" val="285592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where</a:t>
            </a:r>
            <a:r>
              <a:rPr lang="nl-BE" sz="2400" dirty="0"/>
              <a:t> are we? </a:t>
            </a:r>
            <a:r>
              <a:rPr lang="nl-BE" sz="2400" dirty="0" err="1"/>
              <a:t>Some</a:t>
            </a:r>
            <a:r>
              <a:rPr lang="nl-BE" sz="2400" dirty="0"/>
              <a:t> </a:t>
            </a:r>
            <a:r>
              <a:rPr lang="nl-BE" sz="2400" dirty="0" err="1"/>
              <a:t>number</a:t>
            </a:r>
            <a:r>
              <a:rPr lang="nl-BE" sz="2400" dirty="0"/>
              <a:t> </a:t>
            </a:r>
            <a:r>
              <a:rPr lang="nl-BE" sz="2400" dirty="0" err="1"/>
              <a:t>crunching</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Taxonomy:</a:t>
            </a:r>
          </a:p>
          <a:p>
            <a:pPr lvl="1"/>
            <a:r>
              <a:rPr lang="nl-BE" sz="1050" dirty="0"/>
              <a:t>375,724 </a:t>
            </a:r>
            <a:r>
              <a:rPr lang="en-US" sz="1050" b="1" dirty="0"/>
              <a:t>accepted marine and non-marine species</a:t>
            </a:r>
            <a:r>
              <a:rPr lang="en-US" sz="1050" dirty="0"/>
              <a:t>; of which 96% is checked</a:t>
            </a:r>
          </a:p>
          <a:p>
            <a:pPr lvl="1"/>
            <a:r>
              <a:rPr lang="nl-BE" sz="1050" dirty="0"/>
              <a:t>566,028 </a:t>
            </a:r>
            <a:r>
              <a:rPr lang="en-US" sz="1050" dirty="0"/>
              <a:t>species names including synonyms (</a:t>
            </a:r>
            <a:r>
              <a:rPr lang="en-US" sz="1050" i="1" dirty="0"/>
              <a:t>marine &amp; Recent</a:t>
            </a:r>
            <a:r>
              <a:rPr lang="en-US" sz="1050" dirty="0"/>
              <a:t>)</a:t>
            </a:r>
          </a:p>
          <a:p>
            <a:pPr lvl="1"/>
            <a:r>
              <a:rPr lang="en-US" sz="1050" dirty="0"/>
              <a:t>9,420 citations or references to </a:t>
            </a:r>
            <a:r>
              <a:rPr lang="en-US" sz="1050" dirty="0" err="1"/>
              <a:t>WoRMS</a:t>
            </a:r>
            <a:r>
              <a:rPr lang="en-US" sz="1050" dirty="0"/>
              <a:t> in literature</a:t>
            </a:r>
          </a:p>
          <a:p>
            <a:pPr marL="342900" lvl="1" indent="0">
              <a:buNone/>
            </a:pPr>
            <a:endParaRPr lang="en-US" sz="1050" dirty="0">
              <a:solidFill>
                <a:srgbClr val="FF0000"/>
              </a:solidFill>
            </a:endParaRPr>
          </a:p>
          <a:p>
            <a:pPr marL="342900" lvl="1" indent="0">
              <a:buNone/>
            </a:pPr>
            <a:r>
              <a:rPr lang="en-US" sz="1050" b="1" i="1" dirty="0"/>
              <a:t>Still a number of (historical) gaps to fill =&gt; work in progress</a:t>
            </a:r>
          </a:p>
          <a:p>
            <a:pPr marL="342900" lvl="1" indent="0">
              <a:buNone/>
            </a:pPr>
            <a:r>
              <a:rPr lang="en-US" sz="1050" b="1" i="1" dirty="0"/>
              <a:t>Increment of 1,500 - 2,000 newly described species per year</a:t>
            </a:r>
          </a:p>
          <a:p>
            <a:pPr marL="342900" lvl="1" indent="0">
              <a:buNone/>
            </a:pPr>
            <a:endParaRPr lang="en-US" sz="1050" b="1" i="1" dirty="0">
              <a:solidFill>
                <a:srgbClr val="FF0000"/>
              </a:solidFill>
            </a:endParaRPr>
          </a:p>
          <a:p>
            <a:pPr lvl="1"/>
            <a:r>
              <a:rPr lang="nl-BE" sz="1050" dirty="0"/>
              <a:t>&gt; 135,000 non-marine species (accepted + synonyms)</a:t>
            </a:r>
          </a:p>
          <a:p>
            <a:pPr lvl="2"/>
            <a:r>
              <a:rPr lang="nl-BE" sz="1050" i="1" dirty="0"/>
              <a:t>E.g. Mollusca, </a:t>
            </a:r>
            <a:r>
              <a:rPr lang="nl-BE" sz="1050" i="1" dirty="0" err="1"/>
              <a:t>Isopoda</a:t>
            </a:r>
            <a:r>
              <a:rPr lang="nl-BE" sz="1050" i="1" dirty="0"/>
              <a:t>, </a:t>
            </a:r>
            <a:r>
              <a:rPr lang="nl-BE" sz="1050" i="1" dirty="0" err="1"/>
              <a:t>Plantae</a:t>
            </a:r>
            <a:r>
              <a:rPr lang="nl-BE" sz="1050" i="1" dirty="0"/>
              <a:t>, </a:t>
            </a:r>
            <a:r>
              <a:rPr lang="nl-BE" sz="1050" i="1" dirty="0" err="1"/>
              <a:t>Chromista</a:t>
            </a:r>
            <a:endParaRPr lang="en-US" sz="1050" i="1" dirty="0"/>
          </a:p>
          <a:p>
            <a:pPr marL="342900" lvl="1" indent="0">
              <a:buNone/>
            </a:pPr>
            <a:endParaRPr lang="en-US" sz="1050" b="1" i="1" dirty="0">
              <a:solidFill>
                <a:srgbClr val="FF0000"/>
              </a:solidFill>
            </a:endParaRPr>
          </a:p>
        </p:txBody>
      </p:sp>
      <p:pic>
        <p:nvPicPr>
          <p:cNvPr id="1026" name="Picture 2" descr="Discovery statistics">
            <a:extLst>
              <a:ext uri="{FF2B5EF4-FFF2-40B4-BE49-F238E27FC236}">
                <a16:creationId xmlns:a16="http://schemas.microsoft.com/office/drawing/2014/main" id="{ACC976BA-2053-427E-AED6-EA8792520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190" y="3266120"/>
            <a:ext cx="3639936" cy="1773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diting statistics">
            <a:extLst>
              <a:ext uri="{FF2B5EF4-FFF2-40B4-BE49-F238E27FC236}">
                <a16:creationId xmlns:a16="http://schemas.microsoft.com/office/drawing/2014/main" id="{2DDA0CA5-AC2A-441B-B46D-DA5AF05F1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148" y="3266121"/>
            <a:ext cx="3639937" cy="1773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79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1984" y="818908"/>
            <a:ext cx="5462364" cy="3805070"/>
          </a:xfrm>
        </p:spPr>
        <p:txBody>
          <a:bodyPr/>
          <a:lstStyle/>
          <a:p>
            <a:r>
              <a:rPr lang="nl-BE" dirty="0"/>
              <a:t>Online interface   https://marinespecies.org</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586" r="3372" b="6957"/>
          <a:stretch/>
        </p:blipFill>
        <p:spPr bwMode="auto">
          <a:xfrm>
            <a:off x="1655677" y="1185048"/>
            <a:ext cx="6189323" cy="289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1D264B1C-3C01-144D-A818-E94D740CE3F8}"/>
              </a:ext>
            </a:extLst>
          </p:cNvPr>
          <p:cNvPicPr>
            <a:picLocks noChangeAspect="1"/>
          </p:cNvPicPr>
          <p:nvPr/>
        </p:nvPicPr>
        <p:blipFill>
          <a:blip r:embed="rId4"/>
          <a:stretch>
            <a:fillRect/>
          </a:stretch>
        </p:blipFill>
        <p:spPr>
          <a:xfrm>
            <a:off x="0" y="519522"/>
            <a:ext cx="11805135" cy="3737646"/>
          </a:xfrm>
          <a:prstGeom prst="rect">
            <a:avLst/>
          </a:prstGeom>
        </p:spPr>
      </p:pic>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98563" y="224842"/>
            <a:ext cx="7283152" cy="3805070"/>
          </a:xfrm>
        </p:spPr>
        <p:txBody>
          <a:bodyPr>
            <a:normAutofit/>
          </a:bodyPr>
          <a:lstStyle/>
          <a:p>
            <a:r>
              <a:rPr lang="nl-BE" sz="1800" dirty="0"/>
              <a:t>Web services: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587446" y="674545"/>
            <a:ext cx="7312371" cy="4327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taxonomic</a:t>
            </a:r>
            <a:r>
              <a:rPr lang="nl-BE" sz="2400" dirty="0"/>
              <a:t> backbone </a:t>
            </a:r>
            <a:r>
              <a:rPr lang="nl-BE" sz="2400" dirty="0" err="1"/>
              <a:t>for</a:t>
            </a:r>
            <a:r>
              <a:rPr lang="nl-BE" sz="2400" dirty="0"/>
              <a:t> OBIS</a:t>
            </a:r>
          </a:p>
        </p:txBody>
      </p:sp>
      <p:sp>
        <p:nvSpPr>
          <p:cNvPr id="3" name="Content Placeholder 2"/>
          <p:cNvSpPr>
            <a:spLocks noGrp="1"/>
          </p:cNvSpPr>
          <p:nvPr>
            <p:ph idx="1"/>
          </p:nvPr>
        </p:nvSpPr>
        <p:spPr/>
        <p:txBody>
          <a:bodyPr>
            <a:normAutofit/>
          </a:bodyPr>
          <a:lstStyle/>
          <a:p>
            <a:r>
              <a:rPr lang="nl-BE" sz="1200" b="0" dirty="0" err="1">
                <a:solidFill>
                  <a:schemeClr val="tx1"/>
                </a:solidFill>
              </a:rPr>
              <a:t>All</a:t>
            </a:r>
            <a:r>
              <a:rPr lang="nl-BE" sz="1200" b="0" dirty="0">
                <a:solidFill>
                  <a:schemeClr val="tx1"/>
                </a:solidFill>
              </a:rPr>
              <a:t> OBIS taxon </a:t>
            </a:r>
            <a:r>
              <a:rPr lang="nl-BE" sz="1200" b="0" dirty="0" err="1">
                <a:solidFill>
                  <a:schemeClr val="tx1"/>
                </a:solidFill>
              </a:rPr>
              <a:t>names</a:t>
            </a:r>
            <a:r>
              <a:rPr lang="nl-BE" sz="1200" b="0" dirty="0">
                <a:solidFill>
                  <a:schemeClr val="tx1"/>
                </a:solidFill>
              </a:rPr>
              <a:t> are </a:t>
            </a:r>
            <a:r>
              <a:rPr lang="nl-BE" sz="1200" b="0" dirty="0" err="1">
                <a:solidFill>
                  <a:schemeClr val="tx1"/>
                </a:solidFill>
              </a:rPr>
              <a:t>being</a:t>
            </a:r>
            <a:r>
              <a:rPr lang="nl-BE" sz="1200" b="0" dirty="0">
                <a:solidFill>
                  <a:schemeClr val="tx1"/>
                </a:solidFill>
              </a:rPr>
              <a:t> </a:t>
            </a:r>
            <a:r>
              <a:rPr lang="nl-BE" sz="1200" b="0" dirty="0" err="1">
                <a:solidFill>
                  <a:schemeClr val="tx1"/>
                </a:solidFill>
              </a:rPr>
              <a:t>matched</a:t>
            </a:r>
            <a:r>
              <a:rPr lang="nl-BE" sz="1200" b="0" dirty="0">
                <a:solidFill>
                  <a:schemeClr val="tx1"/>
                </a:solidFill>
              </a:rPr>
              <a:t> </a:t>
            </a:r>
            <a:r>
              <a:rPr lang="nl-BE" sz="1200" b="0" dirty="0" err="1">
                <a:solidFill>
                  <a:schemeClr val="tx1"/>
                </a:solidFill>
              </a:rPr>
              <a:t>against</a:t>
            </a:r>
            <a:r>
              <a:rPr lang="nl-BE" sz="1200" b="0" dirty="0">
                <a:solidFill>
                  <a:schemeClr val="tx1"/>
                </a:solidFill>
              </a:rPr>
              <a:t> </a:t>
            </a:r>
            <a:r>
              <a:rPr lang="nl-BE" sz="1200" b="0" dirty="0" err="1">
                <a:solidFill>
                  <a:schemeClr val="tx1"/>
                </a:solidFill>
              </a:rPr>
              <a:t>WoRMS</a:t>
            </a:r>
            <a:endParaRPr lang="nl-BE" sz="1200" b="0" dirty="0">
              <a:solidFill>
                <a:schemeClr val="tx1"/>
              </a:solidFill>
            </a:endParaRPr>
          </a:p>
          <a:p>
            <a:r>
              <a:rPr lang="nl-BE" sz="1200" b="0" dirty="0" err="1">
                <a:solidFill>
                  <a:schemeClr val="tx1"/>
                </a:solidFill>
              </a:rPr>
              <a:t>If</a:t>
            </a:r>
            <a:r>
              <a:rPr lang="nl-BE" sz="1200" b="0" dirty="0">
                <a:solidFill>
                  <a:schemeClr val="tx1"/>
                </a:solidFill>
              </a:rPr>
              <a:t> no match is found in </a:t>
            </a:r>
            <a:r>
              <a:rPr lang="nl-BE" sz="1200" b="0" dirty="0" err="1">
                <a:solidFill>
                  <a:schemeClr val="tx1"/>
                </a:solidFill>
              </a:rPr>
              <a:t>WoRMS</a:t>
            </a:r>
            <a:r>
              <a:rPr lang="nl-BE" sz="1200" b="0" dirty="0">
                <a:solidFill>
                  <a:schemeClr val="tx1"/>
                </a:solidFill>
              </a:rPr>
              <a:t>, </a:t>
            </a:r>
            <a:r>
              <a:rPr lang="nl-BE" sz="1200" b="0" dirty="0" err="1">
                <a:solidFill>
                  <a:schemeClr val="tx1"/>
                </a:solidFill>
              </a:rPr>
              <a:t>additional</a:t>
            </a:r>
            <a:r>
              <a:rPr lang="nl-BE" sz="1200" b="0" dirty="0">
                <a:solidFill>
                  <a:schemeClr val="tx1"/>
                </a:solidFill>
              </a:rPr>
              <a:t> databases are </a:t>
            </a:r>
            <a:r>
              <a:rPr lang="nl-BE" sz="1200" b="0" dirty="0" err="1">
                <a:solidFill>
                  <a:schemeClr val="tx1"/>
                </a:solidFill>
              </a:rPr>
              <a:t>consulted</a:t>
            </a:r>
            <a:r>
              <a:rPr lang="nl-BE" sz="1200" b="0" dirty="0">
                <a:solidFill>
                  <a:schemeClr val="tx1"/>
                </a:solidFill>
              </a:rPr>
              <a:t> </a:t>
            </a:r>
            <a:r>
              <a:rPr lang="nl-BE" sz="1200" b="0" dirty="0" err="1">
                <a:solidFill>
                  <a:schemeClr val="tx1"/>
                </a:solidFill>
              </a:rPr>
              <a:t>and</a:t>
            </a:r>
            <a:r>
              <a:rPr lang="nl-BE" sz="1200" b="0" dirty="0">
                <a:solidFill>
                  <a:schemeClr val="tx1"/>
                </a:solidFill>
              </a:rPr>
              <a:t> – </a:t>
            </a:r>
            <a:r>
              <a:rPr lang="nl-BE" sz="1200" b="0" dirty="0" err="1">
                <a:solidFill>
                  <a:schemeClr val="tx1"/>
                </a:solidFill>
              </a:rPr>
              <a:t>if</a:t>
            </a:r>
            <a:r>
              <a:rPr lang="nl-BE" sz="1200" b="0" dirty="0">
                <a:solidFill>
                  <a:schemeClr val="tx1"/>
                </a:solidFill>
              </a:rPr>
              <a:t> </a:t>
            </a:r>
            <a:r>
              <a:rPr lang="nl-BE" sz="1200" b="0" dirty="0" err="1">
                <a:solidFill>
                  <a:schemeClr val="tx1"/>
                </a:solidFill>
              </a:rPr>
              <a:t>necessary</a:t>
            </a:r>
            <a:r>
              <a:rPr lang="nl-BE" sz="1200" b="0" dirty="0">
                <a:solidFill>
                  <a:schemeClr val="tx1"/>
                </a:solidFill>
              </a:rPr>
              <a:t> – </a:t>
            </a:r>
            <a:r>
              <a:rPr lang="nl-BE" sz="1200" b="0" dirty="0" err="1">
                <a:solidFill>
                  <a:schemeClr val="tx1"/>
                </a:solidFill>
              </a:rPr>
              <a:t>the</a:t>
            </a:r>
            <a:r>
              <a:rPr lang="nl-BE" sz="1200" b="0" dirty="0">
                <a:solidFill>
                  <a:schemeClr val="tx1"/>
                </a:solidFill>
              </a:rPr>
              <a:t> </a:t>
            </a:r>
            <a:r>
              <a:rPr lang="nl-BE" sz="1200" b="0" dirty="0" err="1">
                <a:solidFill>
                  <a:schemeClr val="tx1"/>
                </a:solidFill>
              </a:rPr>
              <a:t>WoRMS</a:t>
            </a:r>
            <a:r>
              <a:rPr lang="nl-BE" sz="1200" b="0" dirty="0">
                <a:solidFill>
                  <a:schemeClr val="tx1"/>
                </a:solidFill>
              </a:rPr>
              <a:t> editors are </a:t>
            </a:r>
            <a:r>
              <a:rPr lang="nl-BE" sz="1200" b="0" dirty="0" err="1">
                <a:solidFill>
                  <a:schemeClr val="tx1"/>
                </a:solidFill>
              </a:rPr>
              <a:t>contacted</a:t>
            </a:r>
            <a:r>
              <a:rPr lang="nl-BE" sz="1200" b="0" dirty="0">
                <a:solidFill>
                  <a:schemeClr val="tx1"/>
                </a:solidFill>
              </a:rPr>
              <a:t> </a:t>
            </a:r>
            <a:r>
              <a:rPr lang="nl-BE" sz="1200" b="0" dirty="0" err="1">
                <a:solidFill>
                  <a:schemeClr val="tx1"/>
                </a:solidFill>
              </a:rPr>
              <a:t>for</a:t>
            </a:r>
            <a:r>
              <a:rPr lang="nl-BE" sz="1200" b="0" dirty="0">
                <a:solidFill>
                  <a:schemeClr val="tx1"/>
                </a:solidFill>
              </a:rPr>
              <a:t> help</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647" t="15783" r="15007" b="3876"/>
          <a:stretch/>
        </p:blipFill>
        <p:spPr bwMode="auto">
          <a:xfrm>
            <a:off x="2387679"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sp>
        <p:nvSpPr>
          <p:cNvPr id="3" name="Content Placeholder 2"/>
          <p:cNvSpPr>
            <a:spLocks noGrp="1"/>
          </p:cNvSpPr>
          <p:nvPr>
            <p:ph idx="1"/>
          </p:nvPr>
        </p:nvSpPr>
        <p:spPr>
          <a:xfrm>
            <a:off x="2411760" y="951570"/>
            <a:ext cx="5246340" cy="648073"/>
          </a:xfrm>
        </p:spPr>
        <p:txBody>
          <a:bodyPr>
            <a:normAutofit/>
          </a:bodyPr>
          <a:lstStyle/>
          <a:p>
            <a:pPr marL="257175" lvl="1" indent="-257175">
              <a:buFont typeface="Arial"/>
              <a:buChar char="•"/>
            </a:pPr>
            <a:r>
              <a:rPr lang="nl-BE" dirty="0"/>
              <a:t>December 2012: ± 35,000 </a:t>
            </a:r>
            <a:r>
              <a:rPr lang="nl-BE" dirty="0" err="1"/>
              <a:t>scientific</a:t>
            </a:r>
            <a:r>
              <a:rPr lang="nl-BE" dirty="0"/>
              <a:t> </a:t>
            </a:r>
            <a:r>
              <a:rPr lang="nl-BE" dirty="0" err="1"/>
              <a:t>names</a:t>
            </a:r>
            <a:r>
              <a:rPr lang="nl-BE" dirty="0"/>
              <a:t> </a:t>
            </a:r>
            <a:r>
              <a:rPr lang="nl-BE" dirty="0" err="1"/>
              <a:t>not</a:t>
            </a:r>
            <a:r>
              <a:rPr lang="nl-BE" dirty="0"/>
              <a:t> </a:t>
            </a:r>
            <a:r>
              <a:rPr lang="nl-BE" dirty="0" err="1"/>
              <a:t>matched</a:t>
            </a:r>
            <a:r>
              <a:rPr lang="nl-BE" dirty="0"/>
              <a:t> </a:t>
            </a:r>
            <a:r>
              <a:rPr lang="nl-BE" dirty="0" err="1"/>
              <a:t>to</a:t>
            </a:r>
            <a:r>
              <a:rPr lang="nl-BE" dirty="0"/>
              <a:t> </a:t>
            </a:r>
            <a:r>
              <a:rPr lang="nl-BE" dirty="0" err="1"/>
              <a:t>WoRMS</a:t>
            </a:r>
            <a:endParaRPr lang="nl-BE" dirty="0"/>
          </a:p>
          <a:p>
            <a:pPr marL="257175" lvl="1" indent="-257175">
              <a:buFont typeface="Arial"/>
              <a:buChar char="•"/>
            </a:pPr>
            <a:r>
              <a:rPr lang="nl-BE" dirty="0" err="1"/>
              <a:t>All</a:t>
            </a:r>
            <a:r>
              <a:rPr lang="nl-BE" dirty="0"/>
              <a:t> </a:t>
            </a:r>
            <a:r>
              <a:rPr lang="nl-BE" dirty="0" err="1"/>
              <a:t>names</a:t>
            </a:r>
            <a:r>
              <a:rPr lang="nl-BE" dirty="0"/>
              <a:t> taken </a:t>
            </a:r>
            <a:r>
              <a:rPr lang="nl-BE" dirty="0" err="1"/>
              <a:t>through</a:t>
            </a:r>
            <a:r>
              <a:rPr lang="nl-BE" dirty="0"/>
              <a:t> matching </a:t>
            </a:r>
            <a:r>
              <a:rPr lang="nl-BE" dirty="0" err="1"/>
              <a:t>process</a:t>
            </a:r>
            <a:r>
              <a:rPr lang="nl-BE" dirty="0"/>
              <a:t> of </a:t>
            </a:r>
            <a:r>
              <a:rPr lang="nl-BE" dirty="0" err="1"/>
              <a:t>previous</a:t>
            </a:r>
            <a:r>
              <a:rPr lang="nl-BE" dirty="0"/>
              <a:t> slide</a:t>
            </a:r>
          </a:p>
        </p:txBody>
      </p:sp>
      <p:graphicFrame>
        <p:nvGraphicFramePr>
          <p:cNvPr id="4" name="Chart 3" title="%"/>
          <p:cNvGraphicFramePr>
            <a:graphicFrameLocks/>
          </p:cNvGraphicFramePr>
          <p:nvPr>
            <p:extLst>
              <p:ext uri="{D42A27DB-BD31-4B8C-83A1-F6EECF244321}">
                <p14:modId xmlns:p14="http://schemas.microsoft.com/office/powerpoint/2010/main" val="2158242430"/>
              </p:ext>
            </p:extLst>
          </p:nvPr>
        </p:nvGraphicFramePr>
        <p:xfrm>
          <a:off x="1439652" y="1653648"/>
          <a:ext cx="6831485" cy="317182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357754" y="1707654"/>
            <a:ext cx="5562618" cy="302433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36696286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a:t>
            </a:r>
            <a:r>
              <a:rPr lang="nl-BE" dirty="0" err="1"/>
              <a:t>mutual</a:t>
            </a:r>
            <a:r>
              <a:rPr lang="nl-BE" dirty="0"/>
              <a:t> </a:t>
            </a:r>
            <a:r>
              <a:rPr lang="nl-BE" dirty="0" err="1"/>
              <a:t>geographical</a:t>
            </a:r>
            <a:r>
              <a:rPr lang="nl-BE" dirty="0"/>
              <a:t> </a:t>
            </a:r>
            <a:r>
              <a:rPr lang="nl-BE" dirty="0" err="1"/>
              <a:t>quality</a:t>
            </a:r>
            <a:r>
              <a:rPr lang="nl-BE" dirty="0"/>
              <a:t> control</a:t>
            </a:r>
          </a:p>
        </p:txBody>
      </p:sp>
      <p:sp>
        <p:nvSpPr>
          <p:cNvPr id="3" name="Content Placeholder 2"/>
          <p:cNvSpPr>
            <a:spLocks noGrp="1"/>
          </p:cNvSpPr>
          <p:nvPr>
            <p:ph idx="1"/>
          </p:nvPr>
        </p:nvSpPr>
        <p:spPr/>
        <p:txBody>
          <a:bodyPr/>
          <a:lstStyle/>
          <a:p>
            <a:r>
              <a:rPr lang="nl-BE" dirty="0" err="1"/>
              <a:t>Echinoidea</a:t>
            </a:r>
            <a:r>
              <a:rPr lang="nl-BE" dirty="0"/>
              <a:t> </a:t>
            </a:r>
            <a:r>
              <a:rPr lang="nl-BE" dirty="0" err="1"/>
              <a:t>example</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70" y="4903910"/>
            <a:ext cx="1990154" cy="253916"/>
          </a:xfrm>
          <a:prstGeom prst="rect">
            <a:avLst/>
          </a:prstGeom>
          <a:noFill/>
        </p:spPr>
        <p:txBody>
          <a:bodyPr wrap="square" rtlCol="0">
            <a:spAutoFit/>
          </a:bodyPr>
          <a:lstStyle/>
          <a:p>
            <a:r>
              <a:rPr lang="nl-BE" sz="1050" dirty="0" err="1"/>
              <a:t>Needs</a:t>
            </a:r>
            <a:r>
              <a:rPr lang="nl-BE" sz="1050" dirty="0"/>
              <a:t> </a:t>
            </a:r>
            <a:r>
              <a:rPr lang="nl-BE" sz="1050" dirty="0" err="1"/>
              <a:t>checking</a:t>
            </a:r>
            <a:r>
              <a:rPr lang="nl-BE" sz="1050" dirty="0"/>
              <a:t> in OBIS …</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dirty="0" err="1"/>
              <a:t>Questions</a:t>
            </a:r>
            <a:r>
              <a:rPr lang="nl-NL"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a:t>Read more:</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Intro to OBIS , [you are here!] and  </a:t>
            </a:r>
            <a:r>
              <a:rPr lang="en-US" sz="1400" dirty="0" err="1">
                <a:solidFill>
                  <a:schemeClr val="dk1"/>
                </a:solidFill>
                <a:highlight>
                  <a:srgbClr val="FFFFFF"/>
                </a:highlight>
                <a:latin typeface="Lato Light"/>
                <a:ea typeface="Lato Light"/>
                <a:cs typeface="Lato Light"/>
                <a:sym typeface="Lato Light"/>
              </a:rPr>
              <a:t>WoRMS</a:t>
            </a: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Darwin Core terms and record types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Data Formats I (Darwin Core Archives)</a:t>
            </a:r>
          </a:p>
          <a:p>
            <a:pPr marL="139700" indent="0">
              <a:lnSpc>
                <a:spcPct val="130000"/>
              </a:lnSpc>
              <a:buClr>
                <a:schemeClr val="dk1"/>
              </a:buClr>
              <a:buSzPts val="1400"/>
              <a:buNone/>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Metadata Formats (EML)</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Hands-on session 1 – Data formatting / processing in R, taxon matching, QC using R , and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 and </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a:p>
            <a:pPr marL="425450" indent="-285750">
              <a:lnSpc>
                <a:spcPct val="130000"/>
              </a:lnSpc>
              <a:buClr>
                <a:schemeClr val="dk1"/>
              </a:buClr>
              <a:buSzPts val="1400"/>
            </a:pPr>
            <a:r>
              <a:rPr lang="en-US" sz="1400" b="1" dirty="0">
                <a:solidFill>
                  <a:schemeClr val="dk1"/>
                </a:solidFill>
                <a:highlight>
                  <a:srgbClr val="FFFFFF"/>
                </a:highlight>
                <a:latin typeface="Lato Light"/>
                <a:ea typeface="Lato Light"/>
                <a:cs typeface="Lato Light"/>
                <a:sym typeface="Lato Light"/>
              </a:rPr>
              <a:t>Discovering OBIS-held datasets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web mapper </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API</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Via the </a:t>
            </a:r>
            <a:r>
              <a:rPr lang="en-US" sz="1400" dirty="0" err="1">
                <a:solidFill>
                  <a:schemeClr val="dk1"/>
                </a:solidFill>
                <a:highlight>
                  <a:srgbClr val="FFFFFF"/>
                </a:highlight>
                <a:latin typeface="Lato Light"/>
                <a:ea typeface="Lato Light"/>
                <a:cs typeface="Lato Light"/>
                <a:sym typeface="Lato Light"/>
              </a:rPr>
              <a:t>robis</a:t>
            </a:r>
            <a:r>
              <a:rPr lang="en-US" sz="1400" dirty="0">
                <a:solidFill>
                  <a:schemeClr val="dk1"/>
                </a:solidFill>
                <a:highlight>
                  <a:srgbClr val="FFFFFF"/>
                </a:highlight>
                <a:latin typeface="Lato Light"/>
                <a:ea typeface="Lato Light"/>
                <a:cs typeface="Lato Light"/>
                <a:sym typeface="Lato Light"/>
              </a:rPr>
              <a:t>/</a:t>
            </a:r>
            <a:r>
              <a:rPr lang="en-US" sz="1400" dirty="0" err="1">
                <a:solidFill>
                  <a:schemeClr val="dk1"/>
                </a:solidFill>
                <a:highlight>
                  <a:srgbClr val="FFFFFF"/>
                </a:highlight>
                <a:latin typeface="Lato Light"/>
                <a:ea typeface="Lato Light"/>
                <a:cs typeface="Lato Light"/>
                <a:sym typeface="Lato Light"/>
              </a:rPr>
              <a:t>obistools</a:t>
            </a:r>
            <a:r>
              <a:rPr lang="en-US" sz="1400" dirty="0">
                <a:solidFill>
                  <a:schemeClr val="dk1"/>
                </a:solidFill>
                <a:highlight>
                  <a:srgbClr val="FFFFFF"/>
                </a:highlight>
                <a:latin typeface="Lato Light"/>
                <a:ea typeface="Lato Light"/>
                <a:cs typeface="Lato Light"/>
                <a:sym typeface="Lato Light"/>
              </a:rPr>
              <a:t> packages</a:t>
            </a: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48</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9" y="1924783"/>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2</a:t>
            </a:r>
            <a:endParaRPr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00600" y="761922"/>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en-US" sz="1200" dirty="0">
                <a:solidFill>
                  <a:schemeClr val="dk1"/>
                </a:solidFill>
                <a:latin typeface="Lato Light"/>
                <a:ea typeface="Lato Light"/>
                <a:cs typeface="Lato Light"/>
                <a:sym typeface="Lato Light"/>
              </a:rPr>
              <a:t>Publishing your datasets to OBIS via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Submitting / updating </a:t>
            </a:r>
            <a:r>
              <a:rPr lang="en-CA" sz="1200" dirty="0" err="1">
                <a:solidFill>
                  <a:schemeClr val="dk1"/>
                </a:solidFill>
                <a:latin typeface="Lato Light"/>
                <a:ea typeface="Lato Light"/>
                <a:cs typeface="Lato Light"/>
                <a:sym typeface="Lato Light"/>
              </a:rPr>
              <a:t>DarwinCore</a:t>
            </a:r>
            <a:r>
              <a:rPr lang="en-CA" sz="1200" dirty="0">
                <a:solidFill>
                  <a:schemeClr val="dk1"/>
                </a:solidFill>
                <a:latin typeface="Lato Light"/>
                <a:ea typeface="Lato Light"/>
                <a:cs typeface="Lato Light"/>
                <a:sym typeface="Lato Light"/>
              </a:rPr>
              <a:t> archives to OBIS Canada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Contributing data to an OBIS Node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OBIS Guidelines on Data Sharing and Use</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Motivations for sharing data</a:t>
            </a:r>
          </a:p>
          <a:p>
            <a:pPr marL="457200" lvl="0" indent="-304800" algn="l" rtl="0">
              <a:lnSpc>
                <a:spcPct val="130000"/>
              </a:lnSpc>
              <a:spcBef>
                <a:spcPts val="0"/>
              </a:spcBef>
              <a:spcAft>
                <a:spcPts val="0"/>
              </a:spcAft>
              <a:buClr>
                <a:schemeClr val="dk1"/>
              </a:buClr>
              <a:buSzPts val="1200"/>
              <a:buFont typeface="Lato Light"/>
              <a:buChar char="●"/>
            </a:pPr>
            <a:r>
              <a:rPr lang="en-CA" sz="1200" dirty="0">
                <a:solidFill>
                  <a:schemeClr val="dk1"/>
                </a:solidFill>
                <a:latin typeface="Lato Light"/>
                <a:ea typeface="Lato Light"/>
                <a:cs typeface="Lato Light"/>
                <a:sym typeface="Lato Light"/>
              </a:rPr>
              <a:t>Licensing your dataset</a:t>
            </a:r>
          </a:p>
          <a:p>
            <a:pPr marL="152400" lvl="0" indent="0" algn="l" rtl="0">
              <a:lnSpc>
                <a:spcPct val="130000"/>
              </a:lnSpc>
              <a:spcBef>
                <a:spcPts val="0"/>
              </a:spcBef>
              <a:spcAft>
                <a:spcPts val="0"/>
              </a:spcAft>
              <a:buClr>
                <a:schemeClr val="dk1"/>
              </a:buClr>
              <a:buSzPts val="1200"/>
              <a:buNone/>
            </a:pPr>
            <a:r>
              <a:rPr lang="en-CA" sz="1200" dirty="0">
                <a:solidFill>
                  <a:schemeClr val="dk1"/>
                </a:solidFill>
                <a:latin typeface="Lato Light"/>
                <a:ea typeface="Lato Light"/>
                <a:cs typeface="Lato Light"/>
                <a:sym typeface="Lato Light"/>
              </a:rPr>
              <a:t>Hands-on session 2: Mapping your own datasets into a parse-able </a:t>
            </a:r>
            <a:r>
              <a:rPr lang="en-CA" sz="1200" dirty="0" err="1">
                <a:solidFill>
                  <a:schemeClr val="dk1"/>
                </a:solidFill>
                <a:latin typeface="Lato Light"/>
                <a:ea typeface="Lato Light"/>
                <a:cs typeface="Lato Light"/>
                <a:sym typeface="Lato Light"/>
              </a:rPr>
              <a:t>DwC</a:t>
            </a:r>
            <a:r>
              <a:rPr lang="en-CA" sz="1200" dirty="0">
                <a:solidFill>
                  <a:schemeClr val="dk1"/>
                </a:solidFill>
                <a:latin typeface="Lato Light"/>
                <a:ea typeface="Lato Light"/>
                <a:cs typeface="Lato Light"/>
                <a:sym typeface="Lato Light"/>
              </a:rPr>
              <a:t>-A / EML package for OBIS-Canada</a:t>
            </a:r>
            <a:endParaRPr sz="1200" dirty="0">
              <a:solidFill>
                <a:schemeClr val="dk1"/>
              </a:solidFill>
              <a:latin typeface="Lato Light"/>
              <a:ea typeface="Lato Light"/>
              <a:cs typeface="Lato Light"/>
              <a:sym typeface="Lato Light"/>
            </a:endParaRP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49</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903700" y="494338"/>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10" name="Google Shape;94;p16">
            <a:extLst>
              <a:ext uri="{FF2B5EF4-FFF2-40B4-BE49-F238E27FC236}">
                <a16:creationId xmlns:a16="http://schemas.microsoft.com/office/drawing/2014/main" id="{8DBB6FF4-6BB7-4792-993F-E86C47535B0E}"/>
              </a:ext>
            </a:extLst>
          </p:cNvPr>
          <p:cNvSpPr txBox="1"/>
          <p:nvPr/>
        </p:nvSpPr>
        <p:spPr>
          <a:xfrm>
            <a:off x="4850050" y="2908587"/>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4</a:t>
            </a:r>
            <a:endParaRPr b="1" dirty="0"/>
          </a:p>
        </p:txBody>
      </p:sp>
      <p:sp>
        <p:nvSpPr>
          <p:cNvPr id="11" name="Google Shape;90;p16">
            <a:extLst>
              <a:ext uri="{FF2B5EF4-FFF2-40B4-BE49-F238E27FC236}">
                <a16:creationId xmlns:a16="http://schemas.microsoft.com/office/drawing/2014/main" id="{EE8CCAAF-4AA5-4D81-A469-47C8CC480500}"/>
              </a:ext>
            </a:extLst>
          </p:cNvPr>
          <p:cNvSpPr txBox="1">
            <a:spLocks/>
          </p:cNvSpPr>
          <p:nvPr/>
        </p:nvSpPr>
        <p:spPr>
          <a:xfrm>
            <a:off x="4850050" y="3231522"/>
            <a:ext cx="4207500" cy="2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Finding, collecting, visualizing and analyzing data from </a:t>
            </a:r>
            <a:r>
              <a:rPr lang="en-US" sz="1200" dirty="0" err="1">
                <a:solidFill>
                  <a:schemeClr val="dk1"/>
                </a:solidFill>
                <a:latin typeface="Lato Light"/>
                <a:ea typeface="Lato Light"/>
                <a:cs typeface="Lato Light"/>
                <a:sym typeface="Lato Light"/>
              </a:rPr>
              <a:t>DwC</a:t>
            </a:r>
            <a:r>
              <a:rPr lang="en-US" sz="1200" dirty="0">
                <a:solidFill>
                  <a:schemeClr val="dk1"/>
                </a:solidFill>
                <a:latin typeface="Lato Light"/>
                <a:ea typeface="Lato Light"/>
                <a:cs typeface="Lato Light"/>
                <a:sym typeface="Lato Light"/>
              </a:rPr>
              <a:t> archives from OBIS’s data portal or via </a:t>
            </a:r>
            <a:r>
              <a:rPr lang="en-US" sz="1200" dirty="0" err="1">
                <a:solidFill>
                  <a:schemeClr val="dk1"/>
                </a:solidFill>
                <a:latin typeface="Lato Light"/>
                <a:ea typeface="Lato Light"/>
                <a:cs typeface="Lato Light"/>
                <a:sym typeface="Lato Light"/>
              </a:rPr>
              <a:t>robis</a:t>
            </a:r>
            <a:endParaRPr lang="en-US" sz="1200" dirty="0">
              <a:solidFill>
                <a:schemeClr val="dk1"/>
              </a:solidFill>
              <a:latin typeface="Lato Light"/>
              <a:ea typeface="Lato Light"/>
              <a:cs typeface="Lato Light"/>
              <a:sym typeface="Lato Light"/>
            </a:endParaRP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Contributing to OBIS and OBIS Canada as a collections manager or as a software developer</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How to stay connected to OBIS-Canada</a:t>
            </a:r>
          </a:p>
          <a:p>
            <a:pPr marL="323850" indent="-171450">
              <a:lnSpc>
                <a:spcPct val="130000"/>
              </a:lnSpc>
              <a:buClr>
                <a:schemeClr val="dk1"/>
              </a:buClr>
              <a:buSzPts val="1200"/>
            </a:pPr>
            <a:r>
              <a:rPr lang="en-US" sz="1200" dirty="0">
                <a:solidFill>
                  <a:schemeClr val="dk1"/>
                </a:solidFill>
                <a:latin typeface="Lato Light"/>
                <a:ea typeface="Lato Light"/>
                <a:cs typeface="Lato Light"/>
                <a:sym typeface="Lato Light"/>
              </a:rPr>
              <a:t>Feedback and Wrap-up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BE8B9D4-5CCE-494C-A5A5-8B4179C02E40}"/>
              </a:ext>
            </a:extLst>
          </p:cNvPr>
          <p:cNvPicPr>
            <a:picLocks noChangeAspect="1"/>
          </p:cNvPicPr>
          <p:nvPr/>
        </p:nvPicPr>
        <p:blipFill rotWithShape="1">
          <a:blip r:embed="rId3"/>
          <a:srcRect l="14701" r="38696"/>
          <a:stretch/>
        </p:blipFill>
        <p:spPr>
          <a:xfrm>
            <a:off x="3137338" y="1213945"/>
            <a:ext cx="3252753" cy="3328168"/>
          </a:xfrm>
          <a:prstGeom prst="rect">
            <a:avLst/>
          </a:prstGeom>
          <a:ln>
            <a:noFill/>
          </a:ln>
        </p:spPr>
      </p:pic>
      <p:sp>
        <p:nvSpPr>
          <p:cNvPr id="2" name="Title 1">
            <a:extLst>
              <a:ext uri="{FF2B5EF4-FFF2-40B4-BE49-F238E27FC236}">
                <a16:creationId xmlns:a16="http://schemas.microsoft.com/office/drawing/2014/main" id="{D9D963C4-4A16-9045-B405-89012D0BBA58}"/>
              </a:ext>
            </a:extLst>
          </p:cNvPr>
          <p:cNvSpPr>
            <a:spLocks noGrp="1"/>
          </p:cNvSpPr>
          <p:nvPr>
            <p:ph type="title"/>
          </p:nvPr>
        </p:nvSpPr>
        <p:spPr>
          <a:xfrm>
            <a:off x="656035" y="465534"/>
            <a:ext cx="2694138" cy="1606912"/>
          </a:xfrm>
        </p:spPr>
        <p:txBody>
          <a:bodyPr lIns="0" tIns="0" rIns="0" bIns="0" anchor="t">
            <a:normAutofit fontScale="90000"/>
          </a:bodyPr>
          <a:lstStyle/>
          <a:p>
            <a:pPr>
              <a:lnSpc>
                <a:spcPts val="3825"/>
              </a:lnSpc>
            </a:pPr>
            <a:r>
              <a:rPr lang="en-US" sz="3600" b="1">
                <a:solidFill>
                  <a:srgbClr val="005FAA"/>
                </a:solidFill>
                <a:latin typeface="Poppins" pitchFamily="2" charset="77"/>
                <a:cs typeface="Poppins" pitchFamily="2" charset="77"/>
              </a:rPr>
              <a:t>A healthy ocean is a diverse ocean</a:t>
            </a:r>
          </a:p>
        </p:txBody>
      </p:sp>
      <p:sp>
        <p:nvSpPr>
          <p:cNvPr id="3" name="Content Placeholder 2">
            <a:extLst>
              <a:ext uri="{FF2B5EF4-FFF2-40B4-BE49-F238E27FC236}">
                <a16:creationId xmlns:a16="http://schemas.microsoft.com/office/drawing/2014/main" id="{8B4A9B26-4A59-8A46-8414-F1B306BC3FB3}"/>
              </a:ext>
            </a:extLst>
          </p:cNvPr>
          <p:cNvSpPr>
            <a:spLocks noGrp="1"/>
          </p:cNvSpPr>
          <p:nvPr>
            <p:ph sz="half" idx="1"/>
          </p:nvPr>
        </p:nvSpPr>
        <p:spPr>
          <a:xfrm>
            <a:off x="780708" y="2323856"/>
            <a:ext cx="2066144" cy="554172"/>
          </a:xfrm>
        </p:spPr>
        <p:txBody>
          <a:bodyPr lIns="0" tIns="0" rIns="0" bIns="0"/>
          <a:lstStyle/>
          <a:p>
            <a:pPr marL="0" indent="0">
              <a:lnSpc>
                <a:spcPts val="1950"/>
              </a:lnSpc>
              <a:buNone/>
            </a:pPr>
            <a:r>
              <a:rPr lang="en-US" sz="1500" dirty="0">
                <a:solidFill>
                  <a:srgbClr val="005FAA"/>
                </a:solidFill>
                <a:latin typeface="Poppins" pitchFamily="2" charset="77"/>
                <a:cs typeface="Poppins" pitchFamily="2" charset="77"/>
              </a:rPr>
              <a:t>Our ocean provides essential services to humankind</a:t>
            </a:r>
          </a:p>
        </p:txBody>
      </p:sp>
      <p:sp>
        <p:nvSpPr>
          <p:cNvPr id="4" name="Content Placeholder 3">
            <a:extLst>
              <a:ext uri="{FF2B5EF4-FFF2-40B4-BE49-F238E27FC236}">
                <a16:creationId xmlns:a16="http://schemas.microsoft.com/office/drawing/2014/main" id="{20DE0D7B-22E9-BF48-B0B3-A7808AA86B17}"/>
              </a:ext>
            </a:extLst>
          </p:cNvPr>
          <p:cNvSpPr>
            <a:spLocks noGrp="1"/>
          </p:cNvSpPr>
          <p:nvPr>
            <p:ph sz="half" idx="2"/>
          </p:nvPr>
        </p:nvSpPr>
        <p:spPr>
          <a:xfrm>
            <a:off x="5791241" y="4210500"/>
            <a:ext cx="2065077" cy="412286"/>
          </a:xfrm>
        </p:spPr>
        <p:txBody>
          <a:bodyPr wrap="square" lIns="0" tIns="0" rIns="0" bIns="0"/>
          <a:lstStyle/>
          <a:p>
            <a:pPr marL="0" indent="0">
              <a:buNone/>
            </a:pPr>
            <a:r>
              <a:rPr lang="en-US" sz="1500" b="1" dirty="0">
                <a:solidFill>
                  <a:srgbClr val="005FAA"/>
                </a:solidFill>
                <a:latin typeface="Poppins SemiBold" pitchFamily="2" charset="77"/>
                <a:cs typeface="Poppins SemiBold" pitchFamily="2" charset="77"/>
              </a:rPr>
              <a:t>Ocean diversity</a:t>
            </a:r>
            <a:endParaRPr lang="en-US" sz="1500" dirty="0">
              <a:solidFill>
                <a:srgbClr val="005FAA"/>
              </a:solidFill>
              <a:latin typeface="Poppins Light" pitchFamily="2" charset="77"/>
              <a:cs typeface="Poppins Light" pitchFamily="2" charset="77"/>
            </a:endParaRPr>
          </a:p>
        </p:txBody>
      </p:sp>
      <p:sp>
        <p:nvSpPr>
          <p:cNvPr id="10" name="Oval 9">
            <a:extLst>
              <a:ext uri="{FF2B5EF4-FFF2-40B4-BE49-F238E27FC236}">
                <a16:creationId xmlns:a16="http://schemas.microsoft.com/office/drawing/2014/main" id="{44CB89B6-54FE-3749-B335-C614090DE8F1}"/>
              </a:ext>
            </a:extLst>
          </p:cNvPr>
          <p:cNvSpPr/>
          <p:nvPr/>
        </p:nvSpPr>
        <p:spPr>
          <a:xfrm>
            <a:off x="5974269" y="1591610"/>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1" name="Oval 10">
            <a:extLst>
              <a:ext uri="{FF2B5EF4-FFF2-40B4-BE49-F238E27FC236}">
                <a16:creationId xmlns:a16="http://schemas.microsoft.com/office/drawing/2014/main" id="{FE7E70FE-6DB8-EC46-8DD8-5DE3F7CE6D46}"/>
              </a:ext>
            </a:extLst>
          </p:cNvPr>
          <p:cNvSpPr/>
          <p:nvPr/>
        </p:nvSpPr>
        <p:spPr>
          <a:xfrm>
            <a:off x="6502414" y="270392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2" name="Oval 11">
            <a:extLst>
              <a:ext uri="{FF2B5EF4-FFF2-40B4-BE49-F238E27FC236}">
                <a16:creationId xmlns:a16="http://schemas.microsoft.com/office/drawing/2014/main" id="{CD04E5BC-50B9-644C-AFF2-4B0C4A2F0166}"/>
              </a:ext>
            </a:extLst>
          </p:cNvPr>
          <p:cNvSpPr/>
          <p:nvPr/>
        </p:nvSpPr>
        <p:spPr>
          <a:xfrm>
            <a:off x="4697429" y="1009973"/>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1" name="Oval 20">
            <a:extLst>
              <a:ext uri="{FF2B5EF4-FFF2-40B4-BE49-F238E27FC236}">
                <a16:creationId xmlns:a16="http://schemas.microsoft.com/office/drawing/2014/main" id="{CF4B6E27-ECDE-F548-91C4-B410B4726905}"/>
              </a:ext>
            </a:extLst>
          </p:cNvPr>
          <p:cNvSpPr/>
          <p:nvPr/>
        </p:nvSpPr>
        <p:spPr>
          <a:xfrm>
            <a:off x="3105806" y="1079938"/>
            <a:ext cx="3307934" cy="3259646"/>
          </a:xfrm>
          <a:prstGeom prst="ellipse">
            <a:avLst/>
          </a:pr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2" name="Rectangle 21">
            <a:extLst>
              <a:ext uri="{FF2B5EF4-FFF2-40B4-BE49-F238E27FC236}">
                <a16:creationId xmlns:a16="http://schemas.microsoft.com/office/drawing/2014/main" id="{E86C21AB-1EDF-6945-9807-E7C166C265EA}"/>
              </a:ext>
            </a:extLst>
          </p:cNvPr>
          <p:cNvSpPr/>
          <p:nvPr/>
        </p:nvSpPr>
        <p:spPr>
          <a:xfrm>
            <a:off x="4638839" y="726916"/>
            <a:ext cx="1573188" cy="323165"/>
          </a:xfrm>
          <a:prstGeom prst="rect">
            <a:avLst/>
          </a:prstGeom>
        </p:spPr>
        <p:txBody>
          <a:bodyPr wrap="none">
            <a:spAutoFit/>
          </a:bodyPr>
          <a:lstStyle/>
          <a:p>
            <a:pPr defTabSz="685800">
              <a:buClrTx/>
            </a:pPr>
            <a:r>
              <a:rPr lang="en-US" sz="1350" b="1" kern="1200">
                <a:solidFill>
                  <a:srgbClr val="005FAA"/>
                </a:solidFill>
                <a:latin typeface="Poppins SemiBold" pitchFamily="2" charset="77"/>
                <a:ea typeface="+mn-ea"/>
                <a:cs typeface="Poppins SemiBold" pitchFamily="2" charset="77"/>
              </a:rPr>
              <a:t>Recreational</a:t>
            </a:r>
            <a:r>
              <a:rPr lang="en-US" sz="1500" kern="1200">
                <a:solidFill>
                  <a:srgbClr val="005FAA"/>
                </a:solidFill>
                <a:latin typeface="Poppins Light" pitchFamily="2" charset="77"/>
                <a:ea typeface="+mn-ea"/>
                <a:cs typeface="Poppins Light" pitchFamily="2" charset="77"/>
              </a:rPr>
              <a:t> space</a:t>
            </a:r>
          </a:p>
        </p:txBody>
      </p:sp>
      <p:sp>
        <p:nvSpPr>
          <p:cNvPr id="23" name="Rectangle 22">
            <a:extLst>
              <a:ext uri="{FF2B5EF4-FFF2-40B4-BE49-F238E27FC236}">
                <a16:creationId xmlns:a16="http://schemas.microsoft.com/office/drawing/2014/main" id="{517C64FE-9854-4145-B167-0503F061CE03}"/>
              </a:ext>
            </a:extLst>
          </p:cNvPr>
          <p:cNvSpPr/>
          <p:nvPr/>
        </p:nvSpPr>
        <p:spPr>
          <a:xfrm>
            <a:off x="6159655" y="1497724"/>
            <a:ext cx="2312546"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Resources</a:t>
            </a:r>
            <a:r>
              <a:rPr lang="en-US" sz="1350" kern="1200">
                <a:solidFill>
                  <a:srgbClr val="005FAA"/>
                </a:solidFill>
                <a:latin typeface="Poppins Light" pitchFamily="2" charset="77"/>
                <a:ea typeface="+mn-ea"/>
                <a:cs typeface="Poppins Light" pitchFamily="2" charset="77"/>
              </a:rPr>
              <a:t> (e.g. medicine nutrition, transport)</a:t>
            </a:r>
          </a:p>
        </p:txBody>
      </p:sp>
      <p:sp>
        <p:nvSpPr>
          <p:cNvPr id="24" name="Rectangle 23">
            <a:extLst>
              <a:ext uri="{FF2B5EF4-FFF2-40B4-BE49-F238E27FC236}">
                <a16:creationId xmlns:a16="http://schemas.microsoft.com/office/drawing/2014/main" id="{28CE7AD4-440C-2C47-ABE9-4F3674107B6F}"/>
              </a:ext>
            </a:extLst>
          </p:cNvPr>
          <p:cNvSpPr/>
          <p:nvPr/>
        </p:nvSpPr>
        <p:spPr>
          <a:xfrm>
            <a:off x="6635658" y="2648607"/>
            <a:ext cx="1939019" cy="507831"/>
          </a:xfrm>
          <a:prstGeom prst="rect">
            <a:avLst/>
          </a:prstGeom>
        </p:spPr>
        <p:txBody>
          <a:bodyPr wrap="square">
            <a:spAutoFit/>
          </a:bodyPr>
          <a:lstStyle/>
          <a:p>
            <a:pPr defTabSz="685800">
              <a:buClrTx/>
            </a:pPr>
            <a:r>
              <a:rPr lang="en-US" sz="1350" b="1" kern="1200">
                <a:solidFill>
                  <a:srgbClr val="005FAA"/>
                </a:solidFill>
                <a:latin typeface="Poppins SemiBold" pitchFamily="2" charset="77"/>
                <a:ea typeface="+mn-ea"/>
                <a:cs typeface="Poppins SemiBold" pitchFamily="2" charset="77"/>
              </a:rPr>
              <a:t>Bio-geo-chemical</a:t>
            </a:r>
            <a:r>
              <a:rPr lang="en-US" sz="1350" kern="1200">
                <a:solidFill>
                  <a:srgbClr val="005FAA"/>
                </a:solidFill>
                <a:latin typeface="Poppins Light" pitchFamily="2" charset="77"/>
                <a:ea typeface="+mn-ea"/>
                <a:cs typeface="Poppins Light" pitchFamily="2" charset="77"/>
              </a:rPr>
              <a:t> planetary processes </a:t>
            </a:r>
          </a:p>
        </p:txBody>
      </p:sp>
      <p:sp>
        <p:nvSpPr>
          <p:cNvPr id="25" name="Oval 24">
            <a:extLst>
              <a:ext uri="{FF2B5EF4-FFF2-40B4-BE49-F238E27FC236}">
                <a16:creationId xmlns:a16="http://schemas.microsoft.com/office/drawing/2014/main" id="{47D3899B-F7CE-5F4B-9AD6-C5DCDC759429}"/>
              </a:ext>
            </a:extLst>
          </p:cNvPr>
          <p:cNvSpPr/>
          <p:nvPr/>
        </p:nvSpPr>
        <p:spPr>
          <a:xfrm>
            <a:off x="2991507" y="2720491"/>
            <a:ext cx="3566888" cy="1757042"/>
          </a:xfrm>
          <a:custGeom>
            <a:avLst/>
            <a:gdLst>
              <a:gd name="connsiteX0" fmla="*/ 0 w 4754853"/>
              <a:gd name="connsiteY0" fmla="*/ 2342722 h 4685444"/>
              <a:gd name="connsiteX1" fmla="*/ 2377427 w 4754853"/>
              <a:gd name="connsiteY1" fmla="*/ 0 h 4685444"/>
              <a:gd name="connsiteX2" fmla="*/ 4754854 w 4754853"/>
              <a:gd name="connsiteY2" fmla="*/ 2342722 h 4685444"/>
              <a:gd name="connsiteX3" fmla="*/ 2377427 w 4754853"/>
              <a:gd name="connsiteY3" fmla="*/ 4685444 h 4685444"/>
              <a:gd name="connsiteX4" fmla="*/ 0 w 4754853"/>
              <a:gd name="connsiteY4" fmla="*/ 2342722 h 4685444"/>
              <a:gd name="connsiteX0" fmla="*/ 0 w 4820941"/>
              <a:gd name="connsiteY0" fmla="*/ 292841 h 2635563"/>
              <a:gd name="connsiteX1" fmla="*/ 4754854 w 4820941"/>
              <a:gd name="connsiteY1" fmla="*/ 292841 h 2635563"/>
              <a:gd name="connsiteX2" fmla="*/ 2377427 w 4820941"/>
              <a:gd name="connsiteY2" fmla="*/ 2635563 h 2635563"/>
              <a:gd name="connsiteX3" fmla="*/ 0 w 4820941"/>
              <a:gd name="connsiteY3" fmla="*/ 292841 h 2635563"/>
              <a:gd name="connsiteX0" fmla="*/ 4754854 w 4846294"/>
              <a:gd name="connsiteY0" fmla="*/ 282311 h 2625033"/>
              <a:gd name="connsiteX1" fmla="*/ 2377427 w 4846294"/>
              <a:gd name="connsiteY1" fmla="*/ 2625033 h 2625033"/>
              <a:gd name="connsiteX2" fmla="*/ 0 w 4846294"/>
              <a:gd name="connsiteY2" fmla="*/ 282311 h 2625033"/>
              <a:gd name="connsiteX3" fmla="*/ 4846294 w 4846294"/>
              <a:gd name="connsiteY3" fmla="*/ 373751 h 2625033"/>
              <a:gd name="connsiteX0" fmla="*/ 4777022 w 4843109"/>
              <a:gd name="connsiteY0" fmla="*/ 281962 h 2624684"/>
              <a:gd name="connsiteX1" fmla="*/ 2399595 w 4843109"/>
              <a:gd name="connsiteY1" fmla="*/ 2624684 h 2624684"/>
              <a:gd name="connsiteX2" fmla="*/ 22168 w 4843109"/>
              <a:gd name="connsiteY2" fmla="*/ 281962 h 2624684"/>
              <a:gd name="connsiteX3" fmla="*/ 3638752 w 4843109"/>
              <a:gd name="connsiteY3" fmla="*/ 362892 h 2624684"/>
              <a:gd name="connsiteX0" fmla="*/ 4777022 w 4843109"/>
              <a:gd name="connsiteY0" fmla="*/ 0 h 2342722"/>
              <a:gd name="connsiteX1" fmla="*/ 2399595 w 4843109"/>
              <a:gd name="connsiteY1" fmla="*/ 2342722 h 2342722"/>
              <a:gd name="connsiteX2" fmla="*/ 22168 w 4843109"/>
              <a:gd name="connsiteY2" fmla="*/ 0 h 2342722"/>
              <a:gd name="connsiteX0" fmla="*/ 4764977 w 4831064"/>
              <a:gd name="connsiteY0" fmla="*/ 0 h 2342722"/>
              <a:gd name="connsiteX1" fmla="*/ 2387550 w 4831064"/>
              <a:gd name="connsiteY1" fmla="*/ 2342722 h 2342722"/>
              <a:gd name="connsiteX2" fmla="*/ 10123 w 4831064"/>
              <a:gd name="connsiteY2" fmla="*/ 0 h 2342722"/>
              <a:gd name="connsiteX0" fmla="*/ 4764977 w 4773758"/>
              <a:gd name="connsiteY0" fmla="*/ 0 h 2342722"/>
              <a:gd name="connsiteX1" fmla="*/ 2387550 w 4773758"/>
              <a:gd name="connsiteY1" fmla="*/ 2342722 h 2342722"/>
              <a:gd name="connsiteX2" fmla="*/ 10123 w 4773758"/>
              <a:gd name="connsiteY2" fmla="*/ 0 h 2342722"/>
              <a:gd name="connsiteX0" fmla="*/ 4764977 w 4765014"/>
              <a:gd name="connsiteY0" fmla="*/ 0 h 2342722"/>
              <a:gd name="connsiteX1" fmla="*/ 2387550 w 4765014"/>
              <a:gd name="connsiteY1" fmla="*/ 2342722 h 2342722"/>
              <a:gd name="connsiteX2" fmla="*/ 10123 w 4765014"/>
              <a:gd name="connsiteY2" fmla="*/ 0 h 2342722"/>
              <a:gd name="connsiteX0" fmla="*/ 4764977 w 4765974"/>
              <a:gd name="connsiteY0" fmla="*/ 0 h 2342722"/>
              <a:gd name="connsiteX1" fmla="*/ 2387550 w 4765974"/>
              <a:gd name="connsiteY1" fmla="*/ 2342722 h 2342722"/>
              <a:gd name="connsiteX2" fmla="*/ 10123 w 4765974"/>
              <a:gd name="connsiteY2" fmla="*/ 0 h 2342722"/>
              <a:gd name="connsiteX0" fmla="*/ 4754854 w 4755851"/>
              <a:gd name="connsiteY0" fmla="*/ 0 h 2342722"/>
              <a:gd name="connsiteX1" fmla="*/ 2377427 w 4755851"/>
              <a:gd name="connsiteY1" fmla="*/ 2342722 h 2342722"/>
              <a:gd name="connsiteX2" fmla="*/ 0 w 4755851"/>
              <a:gd name="connsiteY2" fmla="*/ 0 h 2342722"/>
            </a:gdLst>
            <a:ahLst/>
            <a:cxnLst>
              <a:cxn ang="0">
                <a:pos x="connsiteX0" y="connsiteY0"/>
              </a:cxn>
              <a:cxn ang="0">
                <a:pos x="connsiteX1" y="connsiteY1"/>
              </a:cxn>
              <a:cxn ang="0">
                <a:pos x="connsiteX2" y="connsiteY2"/>
              </a:cxn>
            </a:cxnLst>
            <a:rect l="l" t="t" r="r" b="b"/>
            <a:pathLst>
              <a:path w="4755851" h="2342722">
                <a:moveTo>
                  <a:pt x="4754854" y="0"/>
                </a:moveTo>
                <a:cubicBezTo>
                  <a:pt x="4793741" y="1231282"/>
                  <a:pt x="3690444" y="2342722"/>
                  <a:pt x="2377427" y="2342722"/>
                </a:cubicBezTo>
                <a:cubicBezTo>
                  <a:pt x="1064410" y="2342722"/>
                  <a:pt x="14191" y="1301875"/>
                  <a:pt x="0" y="0"/>
                </a:cubicBezTo>
              </a:path>
            </a:pathLst>
          </a:custGeom>
          <a:noFill/>
          <a:ln w="25400">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8" name="Oval 7">
            <a:extLst>
              <a:ext uri="{FF2B5EF4-FFF2-40B4-BE49-F238E27FC236}">
                <a16:creationId xmlns:a16="http://schemas.microsoft.com/office/drawing/2014/main" id="{7F6DE8CA-78CE-DD46-B4F3-90A7E57F5617}"/>
              </a:ext>
            </a:extLst>
          </p:cNvPr>
          <p:cNvSpPr/>
          <p:nvPr/>
        </p:nvSpPr>
        <p:spPr>
          <a:xfrm>
            <a:off x="5566583" y="4193629"/>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26" name="Oval 25">
            <a:extLst>
              <a:ext uri="{FF2B5EF4-FFF2-40B4-BE49-F238E27FC236}">
                <a16:creationId xmlns:a16="http://schemas.microsoft.com/office/drawing/2014/main" id="{C8757A79-EA60-B94A-84CD-D492FA00E6F0}"/>
              </a:ext>
            </a:extLst>
          </p:cNvPr>
          <p:cNvSpPr/>
          <p:nvPr/>
        </p:nvSpPr>
        <p:spPr>
          <a:xfrm>
            <a:off x="2936054" y="2625756"/>
            <a:ext cx="118241" cy="118241"/>
          </a:xfrm>
          <a:prstGeom prst="ellipse">
            <a:avLst/>
          </a:prstGeom>
          <a:solidFill>
            <a:schemeClr val="bg1"/>
          </a:solidFill>
          <a:ln w="22225">
            <a:solidFill>
              <a:srgbClr val="00B5D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Tree>
    <p:extLst>
      <p:ext uri="{BB962C8B-B14F-4D97-AF65-F5344CB8AC3E}">
        <p14:creationId xmlns:p14="http://schemas.microsoft.com/office/powerpoint/2010/main" val="3912687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AQUATIC ANIMALS</a:t>
            </a:r>
            <a:endParaRPr b="1">
              <a:solidFill>
                <a:srgbClr val="1E3566"/>
              </a:solidFill>
              <a:latin typeface="Montserrat"/>
              <a:ea typeface="Montserrat"/>
              <a:cs typeface="Montserrat"/>
              <a:sym typeface="Montserrat"/>
            </a:endParaRPr>
          </a:p>
        </p:txBody>
      </p:sp>
      <p:sp>
        <p:nvSpPr>
          <p:cNvPr id="102" name="Google Shape;102;p17"/>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Global food security</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Billions of dollars per year in socioeconomic benefits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Structure healthy ecosystems and their resilience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Biological Essential Ocean Variables (GOOS)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Are culturally and globally significant</a:t>
            </a:r>
            <a:endParaRPr sz="1400">
              <a:solidFill>
                <a:schemeClr val="dk1"/>
              </a:solidFill>
              <a:highlight>
                <a:srgbClr val="FFFFFF"/>
              </a:highlight>
              <a:latin typeface="Lato Light"/>
              <a:ea typeface="Lato Light"/>
              <a:cs typeface="Lato Light"/>
              <a:sym typeface="Lato Light"/>
            </a:endParaRP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50</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6" name="Google Shape;106;p17"/>
          <p:cNvPicPr preferRelativeResize="0"/>
          <p:nvPr/>
        </p:nvPicPr>
        <p:blipFill rotWithShape="1">
          <a:blip r:embed="rId4">
            <a:alphaModFix/>
          </a:blip>
          <a:srcRect l="14001" r="14009"/>
          <a:stretch/>
        </p:blipFill>
        <p:spPr>
          <a:xfrm>
            <a:off x="4572000" y="0"/>
            <a:ext cx="4572000" cy="4763146"/>
          </a:xfrm>
          <a:prstGeom prst="rect">
            <a:avLst/>
          </a:prstGeom>
          <a:noFill/>
          <a:ln>
            <a:noFill/>
          </a:ln>
        </p:spPr>
      </p:pic>
      <p:sp>
        <p:nvSpPr>
          <p:cNvPr id="107" name="Google Shape;107;p17"/>
          <p:cNvSpPr txBox="1"/>
          <p:nvPr/>
        </p:nvSpPr>
        <p:spPr>
          <a:xfrm>
            <a:off x="327000" y="1074975"/>
            <a:ext cx="41724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Highly valued aquatic resources in a rapidly changing environment</a:t>
            </a:r>
            <a:endParaRPr b="1"/>
          </a:p>
        </p:txBody>
      </p:sp>
      <p:pic>
        <p:nvPicPr>
          <p:cNvPr id="108" name="Google Shape;108;p17"/>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TAG TECHNOLOGY</a:t>
            </a:r>
            <a:endParaRPr b="1">
              <a:solidFill>
                <a:srgbClr val="1E3566"/>
              </a:solidFill>
              <a:latin typeface="Montserrat"/>
              <a:ea typeface="Montserrat"/>
              <a:cs typeface="Montserrat"/>
              <a:sym typeface="Montserrat"/>
            </a:endParaRPr>
          </a:p>
        </p:txBody>
      </p:sp>
      <p:sp>
        <p:nvSpPr>
          <p:cNvPr id="114" name="Google Shape;114;p18"/>
          <p:cNvSpPr txBox="1">
            <a:spLocks noGrp="1"/>
          </p:cNvSpPr>
          <p:nvPr>
            <p:ph type="body" idx="1"/>
          </p:nvPr>
        </p:nvSpPr>
        <p:spPr>
          <a:xfrm>
            <a:off x="4924400" y="1946725"/>
            <a:ext cx="4095600" cy="24696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400">
                <a:solidFill>
                  <a:srgbClr val="606569"/>
                </a:solidFill>
                <a:highlight>
                  <a:srgbClr val="FFFFFF"/>
                </a:highlight>
                <a:latin typeface="Lato Light"/>
                <a:ea typeface="Lato Light"/>
                <a:cs typeface="Lato Light"/>
                <a:sym typeface="Lato Light"/>
              </a:rPr>
              <a:t>New tags have advanced the concept of mobile tracking to include large aquatic animals capable of documenting interactions with their surroundings, including environmental conditions and other tagged animals.</a:t>
            </a:r>
            <a:endParaRPr sz="1400">
              <a:solidFill>
                <a:schemeClr val="dk1"/>
              </a:solidFill>
              <a:latin typeface="Lato Light"/>
              <a:ea typeface="Lato Light"/>
              <a:cs typeface="Lato Light"/>
              <a:sym typeface="Lato Light"/>
            </a:endParaRPr>
          </a:p>
        </p:txBody>
      </p:sp>
      <p:sp>
        <p:nvSpPr>
          <p:cNvPr id="115" name="Google Shape;11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51</a:t>
            </a:fld>
            <a:endParaRPr b="1">
              <a:solidFill>
                <a:srgbClr val="FFFFFF"/>
              </a:solidFill>
              <a:latin typeface="Raleway"/>
              <a:ea typeface="Raleway"/>
              <a:cs typeface="Raleway"/>
              <a:sym typeface="Raleway"/>
            </a:endParaRPr>
          </a:p>
        </p:txBody>
      </p:sp>
      <p:sp>
        <p:nvSpPr>
          <p:cNvPr id="117" name="Google Shape;117;p1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18" name="Google Shape;118;p18"/>
          <p:cNvSpPr txBox="1"/>
          <p:nvPr/>
        </p:nvSpPr>
        <p:spPr>
          <a:xfrm>
            <a:off x="4892100" y="1074975"/>
            <a:ext cx="37248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b="1">
                <a:solidFill>
                  <a:srgbClr val="1FA8B7"/>
                </a:solidFill>
                <a:highlight>
                  <a:schemeClr val="lt1"/>
                </a:highlight>
                <a:latin typeface="Raleway"/>
                <a:ea typeface="Raleway"/>
                <a:cs typeface="Raleway"/>
                <a:sym typeface="Raleway"/>
              </a:rPr>
              <a:t>Acoustic tags, satellite tags and data loggers</a:t>
            </a:r>
            <a:endParaRPr sz="1300" b="1"/>
          </a:p>
        </p:txBody>
      </p:sp>
      <p:pic>
        <p:nvPicPr>
          <p:cNvPr id="119" name="Google Shape;119;p18"/>
          <p:cNvPicPr preferRelativeResize="0"/>
          <p:nvPr/>
        </p:nvPicPr>
        <p:blipFill rotWithShape="1">
          <a:blip r:embed="rId4">
            <a:alphaModFix/>
          </a:blip>
          <a:srcRect l="18007" r="18000"/>
          <a:stretch/>
        </p:blipFill>
        <p:spPr>
          <a:xfrm>
            <a:off x="0" y="0"/>
            <a:ext cx="4572000" cy="4763148"/>
          </a:xfrm>
          <a:prstGeom prst="rect">
            <a:avLst/>
          </a:prstGeom>
          <a:noFill/>
          <a:ln>
            <a:noFill/>
          </a:ln>
        </p:spPr>
      </p:pic>
      <p:pic>
        <p:nvPicPr>
          <p:cNvPr id="120" name="Google Shape;120;p18"/>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72050" y="445024"/>
            <a:ext cx="8131800" cy="733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Montserrat"/>
                <a:ea typeface="Montserrat"/>
                <a:cs typeface="Montserrat"/>
                <a:sym typeface="Montserrat"/>
              </a:rPr>
              <a:t>HOW TRACKING WORKS</a:t>
            </a:r>
            <a:endParaRPr dirty="0">
              <a:solidFill>
                <a:srgbClr val="FFFFFF"/>
              </a:solidFill>
              <a:latin typeface="Montserrat"/>
              <a:ea typeface="Montserrat"/>
              <a:cs typeface="Montserrat"/>
              <a:sym typeface="Montserrat"/>
            </a:endParaRPr>
          </a:p>
        </p:txBody>
      </p:sp>
      <p:sp>
        <p:nvSpPr>
          <p:cNvPr id="126" name="Google Shape;126;p1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52</a:t>
            </a:fld>
            <a:endParaRPr b="1">
              <a:solidFill>
                <a:schemeClr val="lt1"/>
              </a:solidFill>
              <a:latin typeface="Raleway"/>
              <a:ea typeface="Raleway"/>
              <a:cs typeface="Raleway"/>
              <a:sym typeface="Raleway"/>
            </a:endParaRPr>
          </a:p>
        </p:txBody>
      </p:sp>
      <p:sp>
        <p:nvSpPr>
          <p:cNvPr id="128" name="Google Shape;128;p1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29" name="Google Shape;129;p19"/>
          <p:cNvSpPr txBox="1">
            <a:spLocks noGrp="1"/>
          </p:cNvSpPr>
          <p:nvPr>
            <p:ph type="body" idx="1"/>
          </p:nvPr>
        </p:nvSpPr>
        <p:spPr>
          <a:xfrm>
            <a:off x="355200" y="1692575"/>
            <a:ext cx="4030500" cy="2623786"/>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tags are small transmitters that allow researchers to track aquatic animals underwater.</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Larger animals can carry </a:t>
            </a:r>
            <a:r>
              <a:rPr lang="en" sz="1200" dirty="0" err="1">
                <a:solidFill>
                  <a:srgbClr val="FFFFFF"/>
                </a:solidFill>
                <a:latin typeface="Lato Light"/>
                <a:ea typeface="Lato Light"/>
                <a:cs typeface="Lato Light"/>
                <a:sym typeface="Lato Light"/>
              </a:rPr>
              <a:t>Vemco</a:t>
            </a:r>
            <a:r>
              <a:rPr lang="en" sz="1200" dirty="0">
                <a:solidFill>
                  <a:srgbClr val="FFFFFF"/>
                </a:solidFill>
                <a:latin typeface="Lato Light"/>
                <a:ea typeface="Lato Light"/>
                <a:cs typeface="Lato Light"/>
                <a:sym typeface="Lato Light"/>
              </a:rPr>
              <a:t> Mobile Transceivers (VMTs), which act as both transmitters and receivers.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Wave Gliders float on the ocean’s surface. They are emission free, propelled by wave energy and solar powered.</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Slocum Gliders dive up and down collecting information underneath the waves.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receivers capture animal movement data.</a:t>
            </a:r>
            <a:endParaRPr sz="1200" dirty="0">
              <a:solidFill>
                <a:srgbClr val="FFFFFF"/>
              </a:solidFill>
              <a:latin typeface="Lato Light"/>
              <a:ea typeface="Lato Light"/>
              <a:cs typeface="Lato Light"/>
              <a:sym typeface="Lato Light"/>
            </a:endParaRPr>
          </a:p>
        </p:txBody>
      </p:sp>
      <p:pic>
        <p:nvPicPr>
          <p:cNvPr id="130" name="Google Shape;130;p1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131" name="Google Shape;131;p19"/>
          <p:cNvPicPr preferRelativeResize="0"/>
          <p:nvPr/>
        </p:nvPicPr>
        <p:blipFill>
          <a:blip r:embed="rId5">
            <a:alphaModFix/>
          </a:blip>
          <a:stretch>
            <a:fillRect/>
          </a:stretch>
        </p:blipFill>
        <p:spPr>
          <a:xfrm>
            <a:off x="4575200" y="-237804"/>
            <a:ext cx="4140001" cy="5381302"/>
          </a:xfrm>
          <a:prstGeom prst="rect">
            <a:avLst/>
          </a:prstGeom>
          <a:noFill/>
          <a:ln>
            <a:noFill/>
          </a:ln>
        </p:spPr>
      </p:pic>
      <p:sp>
        <p:nvSpPr>
          <p:cNvPr id="4" name="TextBox 3">
            <a:extLst>
              <a:ext uri="{FF2B5EF4-FFF2-40B4-BE49-F238E27FC236}">
                <a16:creationId xmlns:a16="http://schemas.microsoft.com/office/drawing/2014/main" id="{BAF1E4BE-45F7-8A40-A97B-E4C94648DF20}"/>
              </a:ext>
            </a:extLst>
          </p:cNvPr>
          <p:cNvSpPr txBox="1"/>
          <p:nvPr/>
        </p:nvSpPr>
        <p:spPr>
          <a:xfrm>
            <a:off x="4128940" y="103695"/>
            <a:ext cx="184731" cy="307777"/>
          </a:xfrm>
          <a:prstGeom prst="rect">
            <a:avLst/>
          </a:prstGeom>
          <a:noFill/>
        </p:spPr>
        <p:txBody>
          <a:bodyPr wrap="none" rtlCol="0">
            <a:spAutoFit/>
          </a:bodyPr>
          <a:lstStyle/>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ACOUSTIC RECEIVER MOORINGS</a:t>
            </a:r>
            <a:endParaRPr b="1">
              <a:solidFill>
                <a:srgbClr val="1E3566"/>
              </a:solidFill>
              <a:latin typeface="Montserrat"/>
              <a:ea typeface="Montserrat"/>
              <a:cs typeface="Montserrat"/>
              <a:sym typeface="Montserrat"/>
            </a:endParaRPr>
          </a:p>
        </p:txBody>
      </p:sp>
      <p:sp>
        <p:nvSpPr>
          <p:cNvPr id="137" name="Google Shape;137;p20"/>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Recovery timelines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Rollovers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Offloads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Bluetooth</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Acoustic</a:t>
            </a:r>
            <a:endParaRPr sz="1400">
              <a:solidFill>
                <a:schemeClr val="dk1"/>
              </a:solidFill>
              <a:highlight>
                <a:srgbClr val="FFFFFF"/>
              </a:highlight>
              <a:latin typeface="Lato Light"/>
              <a:ea typeface="Lato Light"/>
              <a:cs typeface="Lato Light"/>
              <a:sym typeface="Lato Light"/>
            </a:endParaRPr>
          </a:p>
        </p:txBody>
      </p:sp>
      <p:sp>
        <p:nvSpPr>
          <p:cNvPr id="138" name="Google Shape;138;p2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0"/>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53</a:t>
            </a:fld>
            <a:endParaRPr b="1">
              <a:solidFill>
                <a:srgbClr val="FFFFFF"/>
              </a:solidFill>
              <a:latin typeface="Raleway"/>
              <a:ea typeface="Raleway"/>
              <a:cs typeface="Raleway"/>
              <a:sym typeface="Raleway"/>
            </a:endParaRPr>
          </a:p>
        </p:txBody>
      </p:sp>
      <p:sp>
        <p:nvSpPr>
          <p:cNvPr id="140" name="Google Shape;140;p2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42" name="Google Shape;142;p20"/>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 name="Picture 2" descr="A picture containing outdoor, sky, sport, swimming&#10;&#10;Description generated with very high confidence">
            <a:extLst>
              <a:ext uri="{FF2B5EF4-FFF2-40B4-BE49-F238E27FC236}">
                <a16:creationId xmlns:a16="http://schemas.microsoft.com/office/drawing/2014/main" id="{54779658-3CCD-433D-8018-D5467BFCF5EB}"/>
              </a:ext>
            </a:extLst>
          </p:cNvPr>
          <p:cNvPicPr>
            <a:picLocks noChangeAspect="1"/>
          </p:cNvPicPr>
          <p:nvPr/>
        </p:nvPicPr>
        <p:blipFill rotWithShape="1">
          <a:blip r:embed="rId5"/>
          <a:srcRect t="16244" b="10978"/>
          <a:stretch/>
        </p:blipFill>
        <p:spPr>
          <a:xfrm>
            <a:off x="4833601" y="1"/>
            <a:ext cx="4338669" cy="476315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GLIDERS</a:t>
            </a:r>
            <a:endParaRPr b="1">
              <a:solidFill>
                <a:srgbClr val="1E3566"/>
              </a:solidFill>
              <a:latin typeface="Montserrat"/>
              <a:ea typeface="Montserrat"/>
              <a:cs typeface="Montserrat"/>
              <a:sym typeface="Montserrat"/>
            </a:endParaRPr>
          </a:p>
        </p:txBody>
      </p:sp>
      <p:sp>
        <p:nvSpPr>
          <p:cNvPr id="148" name="Google Shape;148;p21"/>
          <p:cNvSpPr txBox="1">
            <a:spLocks noGrp="1"/>
          </p:cNvSpPr>
          <p:nvPr>
            <p:ph type="body" idx="1"/>
          </p:nvPr>
        </p:nvSpPr>
        <p:spPr>
          <a:xfrm>
            <a:off x="4800600" y="1794325"/>
            <a:ext cx="40956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Emission-free, cost-effective, and autonomous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Remotely offloads fixed tracking stations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Provides oceanographic context and equipment to track animals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Doesn’t get sea sick!</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Wave glider: wave driven, powered by solar energy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Slocum glider: buoyancy driven, powered by lithium battery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More than____ km travelled since…</a:t>
            </a:r>
            <a:endParaRPr sz="1200" dirty="0">
              <a:solidFill>
                <a:schemeClr val="dk1"/>
              </a:solidFill>
              <a:latin typeface="Lato Light"/>
              <a:ea typeface="Lato Light"/>
              <a:cs typeface="Lato Light"/>
              <a:sym typeface="Lato Light"/>
            </a:endParaRPr>
          </a:p>
        </p:txBody>
      </p:sp>
      <p:sp>
        <p:nvSpPr>
          <p:cNvPr id="149" name="Google Shape;149;p2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54</a:t>
            </a:fld>
            <a:endParaRPr b="1">
              <a:solidFill>
                <a:srgbClr val="FFFFFF"/>
              </a:solidFill>
              <a:latin typeface="Raleway"/>
              <a:ea typeface="Raleway"/>
              <a:cs typeface="Raleway"/>
              <a:sym typeface="Raleway"/>
            </a:endParaRPr>
          </a:p>
        </p:txBody>
      </p:sp>
      <p:sp>
        <p:nvSpPr>
          <p:cNvPr id="151" name="Google Shape;151;p2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52" name="Google Shape;152;p21"/>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Changing the way we study the ocean</a:t>
            </a:r>
            <a:endParaRPr b="1"/>
          </a:p>
        </p:txBody>
      </p:sp>
      <p:pic>
        <p:nvPicPr>
          <p:cNvPr id="153" name="Google Shape;153;p21"/>
          <p:cNvPicPr preferRelativeResize="0"/>
          <p:nvPr/>
        </p:nvPicPr>
        <p:blipFill rotWithShape="1">
          <a:blip r:embed="rId4">
            <a:alphaModFix/>
          </a:blip>
          <a:srcRect l="17869" r="17875"/>
          <a:stretch/>
        </p:blipFill>
        <p:spPr>
          <a:xfrm>
            <a:off x="0" y="0"/>
            <a:ext cx="4572000" cy="4763143"/>
          </a:xfrm>
          <a:prstGeom prst="rect">
            <a:avLst/>
          </a:prstGeom>
          <a:noFill/>
          <a:ln>
            <a:noFill/>
          </a:ln>
        </p:spPr>
      </p:pic>
      <p:pic>
        <p:nvPicPr>
          <p:cNvPr id="154" name="Google Shape;154;p21"/>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ROV: REMOTELY OPERATED VEHICLE</a:t>
            </a:r>
            <a:endParaRPr b="1">
              <a:solidFill>
                <a:srgbClr val="1E3566"/>
              </a:solidFill>
              <a:latin typeface="Montserrat"/>
              <a:ea typeface="Montserrat"/>
              <a:cs typeface="Montserrat"/>
              <a:sym typeface="Montserrat"/>
            </a:endParaRPr>
          </a:p>
        </p:txBody>
      </p:sp>
      <p:sp>
        <p:nvSpPr>
          <p:cNvPr id="160" name="Google Shape;160;p22"/>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Saab Seaeye Falcon</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Depth Rating up to 300 metres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Alternative recovery method</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Film footage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Other projects</a:t>
            </a: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p:txBody>
      </p:sp>
      <p:sp>
        <p:nvSpPr>
          <p:cNvPr id="161" name="Google Shape;161;p2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22"/>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55</a:t>
            </a:fld>
            <a:endParaRPr b="1">
              <a:solidFill>
                <a:srgbClr val="FFFFFF"/>
              </a:solidFill>
              <a:latin typeface="Raleway"/>
              <a:ea typeface="Raleway"/>
              <a:cs typeface="Raleway"/>
              <a:sym typeface="Raleway"/>
            </a:endParaRPr>
          </a:p>
        </p:txBody>
      </p:sp>
      <p:sp>
        <p:nvSpPr>
          <p:cNvPr id="163" name="Google Shape;163;p2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64" name="Google Shape;164;p22"/>
          <p:cNvPicPr preferRelativeResize="0"/>
          <p:nvPr/>
        </p:nvPicPr>
        <p:blipFill rotWithShape="1">
          <a:blip r:embed="rId4">
            <a:alphaModFix/>
          </a:blip>
          <a:srcRect l="14001" r="14009"/>
          <a:stretch/>
        </p:blipFill>
        <p:spPr>
          <a:xfrm>
            <a:off x="4572000" y="0"/>
            <a:ext cx="4571996" cy="4763148"/>
          </a:xfrm>
          <a:prstGeom prst="rect">
            <a:avLst/>
          </a:prstGeom>
          <a:noFill/>
          <a:ln>
            <a:noFill/>
          </a:ln>
        </p:spPr>
      </p:pic>
      <p:pic>
        <p:nvPicPr>
          <p:cNvPr id="165" name="Google Shape;165;p22"/>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TRACK, CONNECT, TRANSFORM</a:t>
            </a:r>
            <a:endParaRPr>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56</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6775" y="1074975"/>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2006750"/>
            <a:ext cx="1767852" cy="1318956"/>
          </a:xfrm>
          <a:prstGeom prst="rect">
            <a:avLst/>
          </a:prstGeom>
          <a:noFill/>
          <a:ln>
            <a:noFill/>
          </a:ln>
        </p:spPr>
      </p:pic>
      <p:sp>
        <p:nvSpPr>
          <p:cNvPr id="177" name="Google Shape;177;p23"/>
          <p:cNvSpPr/>
          <p:nvPr/>
        </p:nvSpPr>
        <p:spPr>
          <a:xfrm>
            <a:off x="13924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373250"/>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373250"/>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373250"/>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2006750"/>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2006750"/>
            <a:ext cx="1767851" cy="131895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88"/>
        <p:cNvGrpSpPr/>
        <p:nvPr/>
      </p:nvGrpSpPr>
      <p:grpSpPr>
        <a:xfrm>
          <a:off x="0" y="0"/>
          <a:ext cx="0" cy="0"/>
          <a:chOff x="0" y="0"/>
          <a:chExt cx="0" cy="0"/>
        </a:xfrm>
      </p:grpSpPr>
      <p:pic>
        <p:nvPicPr>
          <p:cNvPr id="189" name="Google Shape;189;p24"/>
          <p:cNvPicPr preferRelativeResize="0"/>
          <p:nvPr/>
        </p:nvPicPr>
        <p:blipFill rotWithShape="1">
          <a:blip r:embed="rId4">
            <a:alphaModFix/>
          </a:blip>
          <a:srcRect l="3349" r="3340"/>
          <a:stretch/>
        </p:blipFill>
        <p:spPr>
          <a:xfrm>
            <a:off x="0" y="0"/>
            <a:ext cx="6648650" cy="4719671"/>
          </a:xfrm>
          <a:prstGeom prst="rect">
            <a:avLst/>
          </a:prstGeom>
          <a:noFill/>
          <a:ln>
            <a:noFill/>
          </a:ln>
        </p:spPr>
      </p:pic>
      <p:sp>
        <p:nvSpPr>
          <p:cNvPr id="190" name="Google Shape;190;p24"/>
          <p:cNvSpPr txBox="1">
            <a:spLocks noGrp="1"/>
          </p:cNvSpPr>
          <p:nvPr>
            <p:ph type="title"/>
          </p:nvPr>
        </p:nvSpPr>
        <p:spPr>
          <a:xfrm>
            <a:off x="477000" y="445025"/>
            <a:ext cx="172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TRACK</a:t>
            </a:r>
            <a:endParaRPr>
              <a:solidFill>
                <a:schemeClr val="lt1"/>
              </a:solidFill>
              <a:latin typeface="Montserrat"/>
              <a:ea typeface="Montserrat"/>
              <a:cs typeface="Montserrat"/>
              <a:sym typeface="Montserrat"/>
            </a:endParaRPr>
          </a:p>
        </p:txBody>
      </p:sp>
      <p:sp>
        <p:nvSpPr>
          <p:cNvPr id="191" name="Google Shape;191;p24"/>
          <p:cNvSpPr txBox="1">
            <a:spLocks noGrp="1"/>
          </p:cNvSpPr>
          <p:nvPr>
            <p:ph type="body" idx="1"/>
          </p:nvPr>
        </p:nvSpPr>
        <p:spPr>
          <a:xfrm>
            <a:off x="6696275" y="964575"/>
            <a:ext cx="21906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American eels are one of the most endangered fishes in North America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Their story begins and (usually) ends in the Sargasso Sea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Migrate to inland waters for 10 to 25 years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Sargasso Sea to spawn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Journey first tracked by OTN researchers; revealed two-phase migration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Understanding routes and migration cues will help with conservation planning</a:t>
            </a:r>
            <a:endParaRPr sz="1000">
              <a:solidFill>
                <a:schemeClr val="dk1"/>
              </a:solidFill>
              <a:highlight>
                <a:srgbClr val="FFFFFF"/>
              </a:highlight>
              <a:latin typeface="Lato Light"/>
              <a:ea typeface="Lato Light"/>
              <a:cs typeface="Lato Light"/>
              <a:sym typeface="Lato Light"/>
            </a:endParaRPr>
          </a:p>
        </p:txBody>
      </p:sp>
      <p:sp>
        <p:nvSpPr>
          <p:cNvPr id="192" name="Google Shape;192;p2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57</a:t>
            </a:fld>
            <a:endParaRPr b="1">
              <a:solidFill>
                <a:schemeClr val="lt1"/>
              </a:solidFill>
              <a:latin typeface="Raleway"/>
              <a:ea typeface="Raleway"/>
              <a:cs typeface="Raleway"/>
              <a:sym typeface="Raleway"/>
            </a:endParaRPr>
          </a:p>
        </p:txBody>
      </p:sp>
      <p:sp>
        <p:nvSpPr>
          <p:cNvPr id="194" name="Google Shape;194;p2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95" name="Google Shape;195;p24"/>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Mysterious migrations of American eels</a:t>
            </a:r>
            <a:endParaRPr b="1">
              <a:solidFill>
                <a:srgbClr val="1FA8B7"/>
              </a:solidFill>
            </a:endParaRPr>
          </a:p>
        </p:txBody>
      </p:sp>
      <p:pic>
        <p:nvPicPr>
          <p:cNvPr id="196" name="Google Shape;196;p24"/>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00"/>
        <p:cNvGrpSpPr/>
        <p:nvPr/>
      </p:nvGrpSpPr>
      <p:grpSpPr>
        <a:xfrm>
          <a:off x="0" y="0"/>
          <a:ext cx="0" cy="0"/>
          <a:chOff x="0" y="0"/>
          <a:chExt cx="0" cy="0"/>
        </a:xfrm>
      </p:grpSpPr>
      <p:pic>
        <p:nvPicPr>
          <p:cNvPr id="201" name="Google Shape;201;p25"/>
          <p:cNvPicPr preferRelativeResize="0"/>
          <p:nvPr/>
        </p:nvPicPr>
        <p:blipFill rotWithShape="1">
          <a:blip r:embed="rId4">
            <a:alphaModFix/>
          </a:blip>
          <a:srcRect l="3051" r="3060"/>
          <a:stretch/>
        </p:blipFill>
        <p:spPr>
          <a:xfrm>
            <a:off x="-1" y="0"/>
            <a:ext cx="6696275" cy="4763150"/>
          </a:xfrm>
          <a:prstGeom prst="rect">
            <a:avLst/>
          </a:prstGeom>
          <a:noFill/>
          <a:ln>
            <a:noFill/>
          </a:ln>
        </p:spPr>
      </p:pic>
      <p:sp>
        <p:nvSpPr>
          <p:cNvPr id="202" name="Google Shape;202;p25"/>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E3566"/>
                </a:solidFill>
                <a:latin typeface="Montserrat"/>
                <a:ea typeface="Montserrat"/>
                <a:cs typeface="Montserrat"/>
                <a:sym typeface="Montserrat"/>
              </a:rPr>
              <a:t>CONNECT</a:t>
            </a:r>
            <a:endParaRPr>
              <a:solidFill>
                <a:srgbClr val="1E3566"/>
              </a:solidFill>
              <a:latin typeface="Montserrat"/>
              <a:ea typeface="Montserrat"/>
              <a:cs typeface="Montserrat"/>
              <a:sym typeface="Montserrat"/>
            </a:endParaRPr>
          </a:p>
        </p:txBody>
      </p:sp>
      <p:sp>
        <p:nvSpPr>
          <p:cNvPr id="203" name="Google Shape;203;p25"/>
          <p:cNvSpPr txBox="1">
            <a:spLocks noGrp="1"/>
          </p:cNvSpPr>
          <p:nvPr>
            <p:ph type="body" idx="1"/>
          </p:nvPr>
        </p:nvSpPr>
        <p:spPr>
          <a:xfrm>
            <a:off x="6696275" y="1327388"/>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Gliders listen for baleen whale calls off the Scotian Shelf and Gulf of St. Lawrence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Capture the abundance of whale prey: zooplankton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Partnership with Canadian Wildlife Federation &amp; MEOPAR (WHaLE)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 migration routes and habitat use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Scientific basis to establish policy and protected habitats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Reduce accidental ship strikes and fishing gear entanglements</a:t>
            </a:r>
            <a:endParaRPr sz="1000">
              <a:solidFill>
                <a:schemeClr val="dk1"/>
              </a:solidFill>
              <a:highlight>
                <a:srgbClr val="FFFFFF"/>
              </a:highlight>
              <a:latin typeface="Lato Light"/>
              <a:ea typeface="Lato Light"/>
              <a:cs typeface="Lato Light"/>
              <a:sym typeface="Lato Light"/>
            </a:endParaRPr>
          </a:p>
        </p:txBody>
      </p:sp>
      <p:sp>
        <p:nvSpPr>
          <p:cNvPr id="204" name="Google Shape;204;p2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58</a:t>
            </a:fld>
            <a:endParaRPr b="1">
              <a:solidFill>
                <a:schemeClr val="lt1"/>
              </a:solidFill>
              <a:latin typeface="Raleway"/>
              <a:ea typeface="Raleway"/>
              <a:cs typeface="Raleway"/>
              <a:sym typeface="Raleway"/>
            </a:endParaRPr>
          </a:p>
        </p:txBody>
      </p:sp>
      <p:sp>
        <p:nvSpPr>
          <p:cNvPr id="206" name="Google Shape;206;p2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07" name="Google Shape;207;p25"/>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Underwater robots tracking right whales and their prey</a:t>
            </a:r>
            <a:endParaRPr b="1">
              <a:solidFill>
                <a:srgbClr val="1FA8B7"/>
              </a:solidFill>
            </a:endParaRPr>
          </a:p>
        </p:txBody>
      </p:sp>
      <p:pic>
        <p:nvPicPr>
          <p:cNvPr id="208" name="Google Shape;208;p25"/>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26"/>
          <p:cNvPicPr preferRelativeResize="0"/>
          <p:nvPr/>
        </p:nvPicPr>
        <p:blipFill rotWithShape="1">
          <a:blip r:embed="rId4">
            <a:alphaModFix/>
          </a:blip>
          <a:srcRect l="7995" t="2464" b="10450"/>
          <a:stretch/>
        </p:blipFill>
        <p:spPr>
          <a:xfrm>
            <a:off x="0" y="0"/>
            <a:ext cx="6696275" cy="4763150"/>
          </a:xfrm>
          <a:prstGeom prst="rect">
            <a:avLst/>
          </a:prstGeom>
          <a:noFill/>
          <a:ln>
            <a:noFill/>
          </a:ln>
        </p:spPr>
      </p:pic>
      <p:sp>
        <p:nvSpPr>
          <p:cNvPr id="214" name="Google Shape;214;p26"/>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TRANSFORM</a:t>
            </a:r>
            <a:endParaRPr>
              <a:solidFill>
                <a:srgbClr val="FFFFFF"/>
              </a:solidFill>
              <a:latin typeface="Montserrat"/>
              <a:ea typeface="Montserrat"/>
              <a:cs typeface="Montserrat"/>
              <a:sym typeface="Montserrat"/>
            </a:endParaRPr>
          </a:p>
        </p:txBody>
      </p:sp>
      <p:sp>
        <p:nvSpPr>
          <p:cNvPr id="215" name="Google Shape;215;p26"/>
          <p:cNvSpPr txBox="1">
            <a:spLocks noGrp="1"/>
          </p:cNvSpPr>
          <p:nvPr>
            <p:ph type="body" idx="1"/>
          </p:nvPr>
        </p:nvSpPr>
        <p:spPr>
          <a:xfrm>
            <a:off x="6696275" y="1017713"/>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Most Pacific salmon migrate in to the open ocean only once in their lives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natal spawning grounds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Heavily targeted by fisheries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OTN is generating movement data in partnership with DFO, Indigenous peoples, ENGOs &amp; harvesters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Transforming fisheries management approaches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Boosting conservation of Pacific salmon in B.C.</a:t>
            </a:r>
            <a:endParaRPr sz="1000">
              <a:solidFill>
                <a:schemeClr val="dk1"/>
              </a:solidFill>
              <a:highlight>
                <a:srgbClr val="FFFFFF"/>
              </a:highlight>
              <a:latin typeface="Lato Light"/>
              <a:ea typeface="Lato Light"/>
              <a:cs typeface="Lato Light"/>
              <a:sym typeface="Lato Light"/>
            </a:endParaRPr>
          </a:p>
        </p:txBody>
      </p:sp>
      <p:sp>
        <p:nvSpPr>
          <p:cNvPr id="216" name="Google Shape;216;p2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59</a:t>
            </a:fld>
            <a:endParaRPr b="1">
              <a:solidFill>
                <a:schemeClr val="lt1"/>
              </a:solidFill>
              <a:latin typeface="Raleway"/>
              <a:ea typeface="Raleway"/>
              <a:cs typeface="Raleway"/>
              <a:sym typeface="Raleway"/>
            </a:endParaRPr>
          </a:p>
        </p:txBody>
      </p:sp>
      <p:sp>
        <p:nvSpPr>
          <p:cNvPr id="218" name="Google Shape;218;p2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19" name="Google Shape;219;p26"/>
          <p:cNvSpPr txBox="1"/>
          <p:nvPr/>
        </p:nvSpPr>
        <p:spPr>
          <a:xfrm>
            <a:off x="6858200" y="445025"/>
            <a:ext cx="22671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First Nations Fisheries</a:t>
            </a:r>
            <a:endParaRPr b="1">
              <a:solidFill>
                <a:srgbClr val="1FA8B7"/>
              </a:solidFill>
            </a:endParaRPr>
          </a:p>
        </p:txBody>
      </p:sp>
      <p:pic>
        <p:nvPicPr>
          <p:cNvPr id="220" name="Google Shape;220;p26"/>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C6119154-B2D9-4D41-8483-6FF3C1201D81}"/>
              </a:ext>
            </a:extLst>
          </p:cNvPr>
          <p:cNvPicPr>
            <a:picLocks noGrp="1" noChangeAspect="1"/>
          </p:cNvPicPr>
          <p:nvPr>
            <p:ph sz="half" idx="1"/>
          </p:nvPr>
        </p:nvPicPr>
        <p:blipFill>
          <a:blip r:embed="rId3"/>
          <a:stretch>
            <a:fillRect/>
          </a:stretch>
        </p:blipFill>
        <p:spPr>
          <a:xfrm>
            <a:off x="2528870" y="703926"/>
            <a:ext cx="6465978" cy="4071662"/>
          </a:xfrm>
        </p:spPr>
      </p:pic>
      <p:sp>
        <p:nvSpPr>
          <p:cNvPr id="5" name="Title 1">
            <a:extLst>
              <a:ext uri="{FF2B5EF4-FFF2-40B4-BE49-F238E27FC236}">
                <a16:creationId xmlns:a16="http://schemas.microsoft.com/office/drawing/2014/main" id="{2B4B081E-BA74-4146-9BF1-288776EA5E6B}"/>
              </a:ext>
            </a:extLst>
          </p:cNvPr>
          <p:cNvSpPr txBox="1">
            <a:spLocks/>
          </p:cNvSpPr>
          <p:nvPr/>
        </p:nvSpPr>
        <p:spPr>
          <a:xfrm>
            <a:off x="313135" y="1735337"/>
            <a:ext cx="2571259" cy="3662827"/>
          </a:xfrm>
          <a:prstGeom prst="rect">
            <a:avLst/>
          </a:prstGeom>
        </p:spPr>
        <p:txBody>
          <a:bodyPr lIns="0" tIns="0" rIns="0" bIns="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buClrTx/>
            </a:pPr>
            <a:r>
              <a:rPr lang="en-GB" sz="2400" b="1" dirty="0">
                <a:solidFill>
                  <a:srgbClr val="005FAA"/>
                </a:solidFill>
                <a:latin typeface="Poppins SemiBold"/>
                <a:cs typeface="Poppins SemiBold" pitchFamily="2" charset="77"/>
              </a:rPr>
              <a:t>Sound scientific ocean management and conservation </a:t>
            </a:r>
            <a:endParaRPr lang="en-US" sz="2400" dirty="0">
              <a:solidFill>
                <a:prstClr val="black"/>
              </a:solidFill>
              <a:latin typeface="Calibri Light" panose="020F0302020204030204"/>
              <a:cs typeface="Calibri" panose="020F0502020204030204"/>
            </a:endParaRPr>
          </a:p>
          <a:p>
            <a:pPr defTabSz="685800">
              <a:buClrTx/>
            </a:pPr>
            <a:r>
              <a:rPr lang="en-GB" sz="2400" b="1" dirty="0">
                <a:solidFill>
                  <a:srgbClr val="005FAA"/>
                </a:solidFill>
                <a:latin typeface="Poppins SemiBold"/>
                <a:cs typeface="Poppins SemiBold" pitchFamily="2" charset="77"/>
              </a:rPr>
              <a:t>starts with comprehensive biodiversity and biogeographic data</a:t>
            </a:r>
            <a:endParaRPr lang="en-GB" sz="2400" dirty="0">
              <a:solidFill>
                <a:prstClr val="black"/>
              </a:solidFill>
              <a:latin typeface="Calibri Light" panose="020F0302020204030204"/>
              <a:cs typeface="Calibri" panose="020F0502020204030204"/>
            </a:endParaRPr>
          </a:p>
        </p:txBody>
      </p:sp>
    </p:spTree>
    <p:extLst>
      <p:ext uri="{BB962C8B-B14F-4D97-AF65-F5344CB8AC3E}">
        <p14:creationId xmlns:p14="http://schemas.microsoft.com/office/powerpoint/2010/main" val="34888917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INFORMING POLICY</a:t>
            </a:r>
            <a:endParaRPr b="1">
              <a:solidFill>
                <a:srgbClr val="1E3566"/>
              </a:solidFill>
              <a:latin typeface="Montserrat"/>
              <a:ea typeface="Montserrat"/>
              <a:cs typeface="Montserrat"/>
              <a:sym typeface="Montserrat"/>
            </a:endParaRPr>
          </a:p>
        </p:txBody>
      </p:sp>
      <p:sp>
        <p:nvSpPr>
          <p:cNvPr id="226" name="Google Shape;226;p27"/>
          <p:cNvSpPr txBox="1">
            <a:spLocks noGrp="1"/>
          </p:cNvSpPr>
          <p:nvPr>
            <p:ph type="body" idx="1"/>
          </p:nvPr>
        </p:nvSpPr>
        <p:spPr>
          <a:xfrm>
            <a:off x="162650" y="1222825"/>
            <a:ext cx="42408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Sustainable management of emerging fisheries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1960s: Inuit communities developed Greenland halibut fishery in northern Cumberland Sound, N.U.</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Divided from international fishing waters in southern portion of the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Halibut populations were thought to be distinct </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OTN research showed fish were crossing north and south boundary on a seasonal basis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Management line has been moved to encompass entire Cumberland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More sustainable for both the Greenland halibut population and the community</a:t>
            </a:r>
            <a:endParaRPr sz="1200">
              <a:solidFill>
                <a:schemeClr val="dk1"/>
              </a:solidFill>
              <a:latin typeface="Lato Light"/>
              <a:ea typeface="Lato Light"/>
              <a:cs typeface="Lato Light"/>
              <a:sym typeface="Lato Light"/>
            </a:endParaRPr>
          </a:p>
        </p:txBody>
      </p:sp>
      <p:sp>
        <p:nvSpPr>
          <p:cNvPr id="227" name="Google Shape;227;p2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60</a:t>
            </a:fld>
            <a:endParaRPr b="1">
              <a:solidFill>
                <a:srgbClr val="FFFFFF"/>
              </a:solidFill>
              <a:latin typeface="Raleway"/>
              <a:ea typeface="Raleway"/>
              <a:cs typeface="Raleway"/>
              <a:sym typeface="Raleway"/>
            </a:endParaRPr>
          </a:p>
        </p:txBody>
      </p:sp>
      <p:sp>
        <p:nvSpPr>
          <p:cNvPr id="229" name="Google Shape;229;p2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31" name="Google Shape;231;p2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descr="A small boat in a body of water&#10;&#10;Description automatically generated">
            <a:extLst>
              <a:ext uri="{FF2B5EF4-FFF2-40B4-BE49-F238E27FC236}">
                <a16:creationId xmlns:a16="http://schemas.microsoft.com/office/drawing/2014/main" id="{3EDBCCB8-5159-4941-8BC5-D874409FF2B4}"/>
              </a:ext>
            </a:extLst>
          </p:cNvPr>
          <p:cNvPicPr>
            <a:picLocks noChangeAspect="1"/>
          </p:cNvPicPr>
          <p:nvPr/>
        </p:nvPicPr>
        <p:blipFill rotWithShape="1">
          <a:blip r:embed="rId5"/>
          <a:srcRect l="9723" r="20262"/>
          <a:stretch/>
        </p:blipFill>
        <p:spPr>
          <a:xfrm>
            <a:off x="4695900" y="0"/>
            <a:ext cx="4448100" cy="47631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OTN IN NUMBERS</a:t>
            </a:r>
            <a:endParaRPr>
              <a:solidFill>
                <a:srgbClr val="FFFFFF"/>
              </a:solidFill>
              <a:latin typeface="Montserrat"/>
              <a:ea typeface="Montserrat"/>
              <a:cs typeface="Montserrat"/>
              <a:sym typeface="Montserrat"/>
            </a:endParaRPr>
          </a:p>
        </p:txBody>
      </p:sp>
      <p:sp>
        <p:nvSpPr>
          <p:cNvPr id="237" name="Google Shape;237;p2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61</a:t>
            </a:fld>
            <a:endParaRPr b="1">
              <a:solidFill>
                <a:schemeClr val="lt1"/>
              </a:solidFill>
              <a:latin typeface="Raleway"/>
              <a:ea typeface="Raleway"/>
              <a:cs typeface="Raleway"/>
              <a:sym typeface="Raleway"/>
            </a:endParaRPr>
          </a:p>
        </p:txBody>
      </p:sp>
      <p:sp>
        <p:nvSpPr>
          <p:cNvPr id="239" name="Google Shape;239;p2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40" name="Google Shape;240;p28"/>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241" name="Google Shape;241;p28"/>
          <p:cNvSpPr txBox="1"/>
          <p:nvPr/>
        </p:nvSpPr>
        <p:spPr>
          <a:xfrm>
            <a:off x="8669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47,500</a:t>
            </a:r>
            <a:endParaRPr sz="3000">
              <a:solidFill>
                <a:srgbClr val="FFFFFF"/>
              </a:solidFill>
              <a:latin typeface="Raleway Light"/>
              <a:ea typeface="Raleway Light"/>
              <a:cs typeface="Raleway Light"/>
              <a:sym typeface="Raleway Light"/>
            </a:endParaRPr>
          </a:p>
        </p:txBody>
      </p:sp>
      <p:cxnSp>
        <p:nvCxnSpPr>
          <p:cNvPr id="242" name="Google Shape;242;p28"/>
          <p:cNvCxnSpPr/>
          <p:nvPr/>
        </p:nvCxnSpPr>
        <p:spPr>
          <a:xfrm>
            <a:off x="943175" y="2647975"/>
            <a:ext cx="1104900" cy="0"/>
          </a:xfrm>
          <a:prstGeom prst="straightConnector1">
            <a:avLst/>
          </a:prstGeom>
          <a:noFill/>
          <a:ln w="9525" cap="flat" cmpd="sng">
            <a:solidFill>
              <a:srgbClr val="FFFFFF"/>
            </a:solidFill>
            <a:prstDash val="solid"/>
            <a:round/>
            <a:headEnd type="none" w="med" len="med"/>
            <a:tailEnd type="none" w="med" len="med"/>
          </a:ln>
        </p:spPr>
      </p:cxnSp>
      <p:sp>
        <p:nvSpPr>
          <p:cNvPr id="243" name="Google Shape;243;p28"/>
          <p:cNvSpPr txBox="1"/>
          <p:nvPr/>
        </p:nvSpPr>
        <p:spPr>
          <a:xfrm>
            <a:off x="8717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TAGGED ANIMALS TRACKED</a:t>
            </a:r>
            <a:endParaRPr sz="1000">
              <a:solidFill>
                <a:srgbClr val="FFFFFF"/>
              </a:solidFill>
              <a:latin typeface="Lato"/>
              <a:ea typeface="Lato"/>
              <a:cs typeface="Lato"/>
              <a:sym typeface="Lato"/>
            </a:endParaRPr>
          </a:p>
        </p:txBody>
      </p:sp>
      <p:sp>
        <p:nvSpPr>
          <p:cNvPr id="244" name="Google Shape;244;p28"/>
          <p:cNvSpPr txBox="1"/>
          <p:nvPr/>
        </p:nvSpPr>
        <p:spPr>
          <a:xfrm>
            <a:off x="28196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614</a:t>
            </a:r>
            <a:endParaRPr sz="3000">
              <a:solidFill>
                <a:srgbClr val="FFFFFF"/>
              </a:solidFill>
              <a:latin typeface="Raleway Light"/>
              <a:ea typeface="Raleway Light"/>
              <a:cs typeface="Raleway Light"/>
              <a:sym typeface="Raleway Light"/>
            </a:endParaRPr>
          </a:p>
        </p:txBody>
      </p:sp>
      <p:cxnSp>
        <p:nvCxnSpPr>
          <p:cNvPr id="245" name="Google Shape;245;p28"/>
          <p:cNvCxnSpPr/>
          <p:nvPr/>
        </p:nvCxnSpPr>
        <p:spPr>
          <a:xfrm>
            <a:off x="2976800" y="2647975"/>
            <a:ext cx="5568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28"/>
          <p:cNvSpPr txBox="1"/>
          <p:nvPr/>
        </p:nvSpPr>
        <p:spPr>
          <a:xfrm>
            <a:off x="28244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SENIOR SCIENTISTS</a:t>
            </a:r>
            <a:endParaRPr sz="1000">
              <a:solidFill>
                <a:srgbClr val="FFFFFF"/>
              </a:solidFill>
              <a:latin typeface="Lato"/>
              <a:ea typeface="Lato"/>
              <a:cs typeface="Lato"/>
              <a:sym typeface="Lato"/>
            </a:endParaRPr>
          </a:p>
        </p:txBody>
      </p:sp>
      <p:sp>
        <p:nvSpPr>
          <p:cNvPr id="247" name="Google Shape;247;p28"/>
          <p:cNvSpPr txBox="1"/>
          <p:nvPr/>
        </p:nvSpPr>
        <p:spPr>
          <a:xfrm>
            <a:off x="48830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FFFF"/>
                </a:solidFill>
                <a:latin typeface="Raleway Light"/>
                <a:ea typeface="Raleway Light"/>
                <a:cs typeface="Raleway Light"/>
                <a:sym typeface="Raleway Light"/>
              </a:rPr>
              <a:t>212</a:t>
            </a:r>
            <a:endParaRPr sz="3000" dirty="0">
              <a:solidFill>
                <a:srgbClr val="FFFFFF"/>
              </a:solidFill>
              <a:latin typeface="Raleway Light"/>
              <a:ea typeface="Raleway Light"/>
              <a:cs typeface="Raleway Light"/>
              <a:sym typeface="Raleway Light"/>
            </a:endParaRPr>
          </a:p>
        </p:txBody>
      </p:sp>
      <p:cxnSp>
        <p:nvCxnSpPr>
          <p:cNvPr id="248" name="Google Shape;248;p28"/>
          <p:cNvCxnSpPr/>
          <p:nvPr/>
        </p:nvCxnSpPr>
        <p:spPr>
          <a:xfrm>
            <a:off x="4949150" y="2647975"/>
            <a:ext cx="547200" cy="0"/>
          </a:xfrm>
          <a:prstGeom prst="straightConnector1">
            <a:avLst/>
          </a:prstGeom>
          <a:noFill/>
          <a:ln w="9525" cap="flat" cmpd="sng">
            <a:solidFill>
              <a:srgbClr val="FFFFFF"/>
            </a:solidFill>
            <a:prstDash val="solid"/>
            <a:round/>
            <a:headEnd type="none" w="med" len="med"/>
            <a:tailEnd type="none" w="med" len="med"/>
          </a:ln>
        </p:spPr>
      </p:cxnSp>
      <p:sp>
        <p:nvSpPr>
          <p:cNvPr id="249" name="Google Shape;249;p28"/>
          <p:cNvSpPr txBox="1"/>
          <p:nvPr/>
        </p:nvSpPr>
        <p:spPr>
          <a:xfrm>
            <a:off x="48878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SPECIES TRACKED</a:t>
            </a:r>
            <a:endParaRPr sz="1000">
              <a:solidFill>
                <a:srgbClr val="FFFFFF"/>
              </a:solidFill>
              <a:latin typeface="Lato"/>
              <a:ea typeface="Lato"/>
              <a:cs typeface="Lato"/>
              <a:sym typeface="Lato"/>
            </a:endParaRPr>
          </a:p>
          <a:p>
            <a:pPr marL="0" lvl="0" indent="0" algn="l" rtl="0">
              <a:spcBef>
                <a:spcPts val="0"/>
              </a:spcBef>
              <a:spcAft>
                <a:spcPts val="0"/>
              </a:spcAft>
              <a:buNone/>
            </a:pPr>
            <a:r>
              <a:rPr lang="en" sz="1000">
                <a:solidFill>
                  <a:srgbClr val="FFFFFF"/>
                </a:solidFill>
                <a:latin typeface="Lato"/>
                <a:ea typeface="Lato"/>
                <a:cs typeface="Lato"/>
                <a:sym typeface="Lato"/>
              </a:rPr>
              <a:t>GLOBALLY</a:t>
            </a:r>
            <a:endParaRPr sz="1000">
              <a:solidFill>
                <a:srgbClr val="FFFFFF"/>
              </a:solidFill>
              <a:latin typeface="Lato"/>
              <a:ea typeface="Lato"/>
              <a:cs typeface="Lato"/>
              <a:sym typeface="Lato"/>
            </a:endParaRPr>
          </a:p>
        </p:txBody>
      </p:sp>
      <p:sp>
        <p:nvSpPr>
          <p:cNvPr id="250" name="Google Shape;250;p28"/>
          <p:cNvSpPr txBox="1"/>
          <p:nvPr/>
        </p:nvSpPr>
        <p:spPr>
          <a:xfrm>
            <a:off x="68357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75,000</a:t>
            </a:r>
            <a:endParaRPr sz="3000">
              <a:solidFill>
                <a:srgbClr val="FFFFFF"/>
              </a:solidFill>
              <a:latin typeface="Raleway Light"/>
              <a:ea typeface="Raleway Light"/>
              <a:cs typeface="Raleway Light"/>
              <a:sym typeface="Raleway Light"/>
            </a:endParaRPr>
          </a:p>
        </p:txBody>
      </p:sp>
      <p:cxnSp>
        <p:nvCxnSpPr>
          <p:cNvPr id="251" name="Google Shape;251;p28"/>
          <p:cNvCxnSpPr/>
          <p:nvPr/>
        </p:nvCxnSpPr>
        <p:spPr>
          <a:xfrm>
            <a:off x="6911900" y="2647975"/>
            <a:ext cx="1197000" cy="0"/>
          </a:xfrm>
          <a:prstGeom prst="straightConnector1">
            <a:avLst/>
          </a:prstGeom>
          <a:noFill/>
          <a:ln w="9525" cap="flat" cmpd="sng">
            <a:solidFill>
              <a:srgbClr val="FFFFFF"/>
            </a:solidFill>
            <a:prstDash val="solid"/>
            <a:round/>
            <a:headEnd type="none" w="med" len="med"/>
            <a:tailEnd type="none" w="med" len="med"/>
          </a:ln>
        </p:spPr>
      </p:cxnSp>
      <p:sp>
        <p:nvSpPr>
          <p:cNvPr id="252" name="Google Shape;252;p28"/>
          <p:cNvSpPr txBox="1"/>
          <p:nvPr/>
        </p:nvSpPr>
        <p:spPr>
          <a:xfrm>
            <a:off x="68405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KM COVERED BY GLIDERS</a:t>
            </a:r>
            <a:endParaRPr sz="1000">
              <a:solidFill>
                <a:srgbClr val="FFFFFF"/>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421222" y="2735763"/>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525263" y="2732742"/>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593365" y="2605030"/>
            <a:ext cx="1313622" cy="918690"/>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688253" y="3352898"/>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746237" y="3549826"/>
            <a:ext cx="1894572" cy="158390"/>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pic>
        <p:nvPicPr>
          <p:cNvPr id="19" name="Graphic 18">
            <a:extLst>
              <a:ext uri="{FF2B5EF4-FFF2-40B4-BE49-F238E27FC236}">
                <a16:creationId xmlns:a16="http://schemas.microsoft.com/office/drawing/2014/main" id="{4DD5C94E-BFB0-4C7B-BB5A-89FEFE1845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9525" y="3362694"/>
            <a:ext cx="995171" cy="5666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3BC5950-23D7-7849-A811-941853E48056}"/>
              </a:ext>
            </a:extLst>
          </p:cNvPr>
          <p:cNvPicPr>
            <a:picLocks noChangeAspect="1"/>
          </p:cNvPicPr>
          <p:nvPr/>
        </p:nvPicPr>
        <p:blipFill rotWithShape="1">
          <a:blip r:embed="rId3"/>
          <a:srcRect r="4731" b="16689"/>
          <a:stretch/>
        </p:blipFill>
        <p:spPr>
          <a:xfrm>
            <a:off x="2476489" y="0"/>
            <a:ext cx="6667511" cy="5143500"/>
          </a:xfrm>
          <a:prstGeom prst="rect">
            <a:avLst/>
          </a:prstGeom>
        </p:spPr>
      </p:pic>
      <p:sp>
        <p:nvSpPr>
          <p:cNvPr id="2" name="Title 1">
            <a:extLst>
              <a:ext uri="{FF2B5EF4-FFF2-40B4-BE49-F238E27FC236}">
                <a16:creationId xmlns:a16="http://schemas.microsoft.com/office/drawing/2014/main" id="{A4DC164A-03CF-7245-AE52-386802693F89}"/>
              </a:ext>
            </a:extLst>
          </p:cNvPr>
          <p:cNvSpPr>
            <a:spLocks noGrp="1"/>
          </p:cNvSpPr>
          <p:nvPr>
            <p:ph type="title"/>
          </p:nvPr>
        </p:nvSpPr>
        <p:spPr>
          <a:xfrm>
            <a:off x="656035" y="441888"/>
            <a:ext cx="2160985" cy="2737370"/>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986249" y="2515711"/>
            <a:ext cx="1803386" cy="1354725"/>
          </a:xfrm>
        </p:spPr>
        <p:txBody>
          <a:bodyPr lIns="0" tIns="0" rIns="0" bIns="0"/>
          <a:lstStyle/>
          <a:p>
            <a:pPr marL="0" indent="0">
              <a:lnSpc>
                <a:spcPts val="1500"/>
              </a:lnSpc>
              <a:buNone/>
            </a:pPr>
            <a:r>
              <a:rPr lang="en-GB" sz="1350">
                <a:solidFill>
                  <a:srgbClr val="005FAA"/>
                </a:solidFill>
                <a:latin typeface="Poppins" pitchFamily="2" charset="77"/>
                <a:cs typeface="Poppins" pitchFamily="2" charset="77"/>
              </a:rPr>
              <a:t>A wealth of data about various marine species, habitats and whole ecosystems already exists,…</a:t>
            </a:r>
          </a:p>
        </p:txBody>
      </p:sp>
      <p:sp>
        <p:nvSpPr>
          <p:cNvPr id="12" name="Content Placeholder 2">
            <a:extLst>
              <a:ext uri="{FF2B5EF4-FFF2-40B4-BE49-F238E27FC236}">
                <a16:creationId xmlns:a16="http://schemas.microsoft.com/office/drawing/2014/main" id="{DBE7AC05-E40F-2B4F-AFB0-8770C8F1B378}"/>
              </a:ext>
            </a:extLst>
          </p:cNvPr>
          <p:cNvSpPr txBox="1">
            <a:spLocks/>
          </p:cNvSpPr>
          <p:nvPr/>
        </p:nvSpPr>
        <p:spPr>
          <a:xfrm>
            <a:off x="6854844" y="659770"/>
            <a:ext cx="1697949" cy="19178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650"/>
              </a:lnSpc>
              <a:spcBef>
                <a:spcPts val="750"/>
              </a:spcBef>
              <a:buClrTx/>
              <a:buNone/>
            </a:pPr>
            <a:r>
              <a:rPr lang="en-GB" sz="1350">
                <a:solidFill>
                  <a:srgbClr val="005FAA"/>
                </a:solidFill>
                <a:latin typeface="Poppins" pitchFamily="2" charset="77"/>
                <a:cs typeface="Poppins" pitchFamily="2" charset="77"/>
              </a:rPr>
              <a:t>… but accessing such data requires extraordinary efforts from individual users     to </a:t>
            </a:r>
            <a:r>
              <a:rPr lang="en-GB" sz="1350" b="1" dirty="0">
                <a:solidFill>
                  <a:srgbClr val="005FAA"/>
                </a:solidFill>
                <a:latin typeface="Poppins" pitchFamily="2" charset="77"/>
                <a:cs typeface="Poppins" pitchFamily="2" charset="77"/>
              </a:rPr>
              <a:t>gather and assemble disjunct pieces of information.</a:t>
            </a:r>
            <a:endParaRPr lang="en-US" sz="1350" b="1" dirty="0">
              <a:solidFill>
                <a:srgbClr val="005FAA"/>
              </a:solidFill>
              <a:latin typeface="Poppins" pitchFamily="2" charset="77"/>
              <a:cs typeface="Poppins" pitchFamily="2" charset="77"/>
            </a:endParaRPr>
          </a:p>
        </p:txBody>
      </p:sp>
    </p:spTree>
    <p:extLst>
      <p:ext uri="{BB962C8B-B14F-4D97-AF65-F5344CB8AC3E}">
        <p14:creationId xmlns:p14="http://schemas.microsoft.com/office/powerpoint/2010/main" val="354100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DF8F7C-226D-3D4A-B591-1FA58D6B65C9}"/>
              </a:ext>
            </a:extLst>
          </p:cNvPr>
          <p:cNvSpPr>
            <a:spLocks noGrp="1"/>
          </p:cNvSpPr>
          <p:nvPr>
            <p:ph sz="half" idx="1"/>
          </p:nvPr>
        </p:nvSpPr>
        <p:spPr>
          <a:xfrm>
            <a:off x="892519" y="2513506"/>
            <a:ext cx="1669379" cy="410998"/>
          </a:xfrm>
        </p:spPr>
        <p:txBody>
          <a:bodyPr lIns="0" tIns="0" rIns="0" bIns="0"/>
          <a:lstStyle/>
          <a:p>
            <a:pPr marL="0" indent="0">
              <a:lnSpc>
                <a:spcPts val="1500"/>
              </a:lnSpc>
              <a:buNone/>
            </a:pPr>
            <a:r>
              <a:rPr lang="en-US" sz="1350">
                <a:solidFill>
                  <a:srgbClr val="005FAA"/>
                </a:solidFill>
                <a:latin typeface="Poppins" pitchFamily="2" charset="77"/>
                <a:cs typeface="Poppins" pitchFamily="2" charset="77"/>
              </a:rPr>
              <a:t>Modern databases often lack …</a:t>
            </a:r>
          </a:p>
        </p:txBody>
      </p:sp>
      <p:sp>
        <p:nvSpPr>
          <p:cNvPr id="9" name="Title 1">
            <a:extLst>
              <a:ext uri="{FF2B5EF4-FFF2-40B4-BE49-F238E27FC236}">
                <a16:creationId xmlns:a16="http://schemas.microsoft.com/office/drawing/2014/main" id="{FCB5F8F3-E3C7-E547-BCF4-012ED8FA6876}"/>
              </a:ext>
            </a:extLst>
          </p:cNvPr>
          <p:cNvSpPr>
            <a:spLocks noGrp="1"/>
          </p:cNvSpPr>
          <p:nvPr>
            <p:ph type="title"/>
          </p:nvPr>
        </p:nvSpPr>
        <p:spPr>
          <a:xfrm>
            <a:off x="656035" y="441888"/>
            <a:ext cx="2160985" cy="2017761"/>
          </a:xfrm>
        </p:spPr>
        <p:txBody>
          <a:bodyPr lIns="0" tIns="0" rIns="0" bIns="0"/>
          <a:lstStyle/>
          <a:p>
            <a:r>
              <a:rPr lang="en-US" sz="3600" b="1">
                <a:solidFill>
                  <a:srgbClr val="005FAA"/>
                </a:solidFill>
                <a:latin typeface="Poppins" pitchFamily="2" charset="77"/>
                <a:cs typeface="Poppins" pitchFamily="2" charset="77"/>
              </a:rPr>
              <a:t>Collect, </a:t>
            </a:r>
            <a:r>
              <a:rPr lang="en-US" sz="3600" b="1" err="1">
                <a:solidFill>
                  <a:srgbClr val="005FAA"/>
                </a:solidFill>
                <a:latin typeface="Poppins" pitchFamily="2" charset="77"/>
                <a:cs typeface="Poppins" pitchFamily="2" charset="77"/>
              </a:rPr>
              <a:t>analyse</a:t>
            </a:r>
            <a:r>
              <a:rPr lang="en-US" sz="3600" b="1">
                <a:solidFill>
                  <a:srgbClr val="005FAA"/>
                </a:solidFill>
                <a:latin typeface="Poppins" pitchFamily="2" charset="77"/>
                <a:cs typeface="Poppins" pitchFamily="2" charset="77"/>
              </a:rPr>
              <a:t>, archive, repeat</a:t>
            </a:r>
          </a:p>
        </p:txBody>
      </p:sp>
      <p:sp>
        <p:nvSpPr>
          <p:cNvPr id="12" name="Content Placeholder 2">
            <a:extLst>
              <a:ext uri="{FF2B5EF4-FFF2-40B4-BE49-F238E27FC236}">
                <a16:creationId xmlns:a16="http://schemas.microsoft.com/office/drawing/2014/main" id="{219006DE-858C-904A-AE52-976F13EE2A8E}"/>
              </a:ext>
            </a:extLst>
          </p:cNvPr>
          <p:cNvSpPr txBox="1">
            <a:spLocks/>
          </p:cNvSpPr>
          <p:nvPr/>
        </p:nvSpPr>
        <p:spPr>
          <a:xfrm>
            <a:off x="5953135" y="1528163"/>
            <a:ext cx="2534831" cy="1167741"/>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Cohesion</a:t>
            </a:r>
            <a:r>
              <a:rPr lang="en-US" sz="1350">
                <a:solidFill>
                  <a:srgbClr val="005FAA"/>
                </a:solidFill>
                <a:latin typeface="Poppins Light" pitchFamily="2" charset="77"/>
                <a:cs typeface="Poppins Light" pitchFamily="2" charset="77"/>
              </a:rPr>
              <a:t> in information </a:t>
            </a:r>
          </a:p>
          <a:p>
            <a:pPr marL="0" indent="0" defTabSz="685800">
              <a:lnSpc>
                <a:spcPts val="1500"/>
              </a:lnSpc>
              <a:spcBef>
                <a:spcPts val="750"/>
              </a:spcBef>
              <a:buClrTx/>
              <a:buNone/>
            </a:pPr>
            <a:r>
              <a:rPr lang="en-US" sz="1350">
                <a:solidFill>
                  <a:srgbClr val="005FAA"/>
                </a:solidFill>
                <a:latin typeface="Poppins Light" pitchFamily="2" charset="77"/>
                <a:cs typeface="Poppins Light" pitchFamily="2" charset="77"/>
              </a:rPr>
              <a:t>Universal and </a:t>
            </a:r>
            <a:r>
              <a:rPr lang="en-US" sz="1350" b="1" dirty="0">
                <a:solidFill>
                  <a:srgbClr val="005FAA"/>
                </a:solidFill>
                <a:latin typeface="Poppins Light" pitchFamily="2" charset="77"/>
                <a:cs typeface="Poppins Light" pitchFamily="2" charset="77"/>
              </a:rPr>
              <a:t>comparable              language </a:t>
            </a:r>
            <a:r>
              <a:rPr lang="en-US" sz="1350">
                <a:solidFill>
                  <a:srgbClr val="005FAA"/>
                </a:solidFill>
                <a:latin typeface="Poppins Light" pitchFamily="2" charset="77"/>
                <a:cs typeface="Poppins Light" pitchFamily="2" charset="77"/>
              </a:rPr>
              <a:t>use</a:t>
            </a:r>
          </a:p>
          <a:p>
            <a:pPr marL="0" indent="0" defTabSz="685800">
              <a:lnSpc>
                <a:spcPts val="1500"/>
              </a:lnSpc>
              <a:spcBef>
                <a:spcPts val="750"/>
              </a:spcBef>
              <a:buClrTx/>
              <a:buNone/>
            </a:pPr>
            <a:r>
              <a:rPr lang="en-US" sz="1350" b="1" dirty="0">
                <a:solidFill>
                  <a:srgbClr val="005FAA"/>
                </a:solidFill>
                <a:latin typeface="Poppins Light" pitchFamily="2" charset="77"/>
                <a:cs typeface="Poppins Light" pitchFamily="2" charset="77"/>
              </a:rPr>
              <a:t>Contextual information </a:t>
            </a:r>
            <a:r>
              <a:rPr lang="en-US" sz="1350">
                <a:solidFill>
                  <a:srgbClr val="005FAA"/>
                </a:solidFill>
                <a:latin typeface="Poppins Light" pitchFamily="2" charset="77"/>
                <a:cs typeface="Poppins Light" pitchFamily="2" charset="77"/>
              </a:rPr>
              <a:t>on how data was acquired</a:t>
            </a:r>
          </a:p>
        </p:txBody>
      </p:sp>
      <p:sp>
        <p:nvSpPr>
          <p:cNvPr id="13" name="Content Placeholder 2">
            <a:extLst>
              <a:ext uri="{FF2B5EF4-FFF2-40B4-BE49-F238E27FC236}">
                <a16:creationId xmlns:a16="http://schemas.microsoft.com/office/drawing/2014/main" id="{B5598BF0-C856-4548-AD45-F93ED8D27EF5}"/>
              </a:ext>
            </a:extLst>
          </p:cNvPr>
          <p:cNvSpPr txBox="1">
            <a:spLocks/>
          </p:cNvSpPr>
          <p:nvPr/>
        </p:nvSpPr>
        <p:spPr>
          <a:xfrm>
            <a:off x="5625703" y="3013092"/>
            <a:ext cx="2677895" cy="64291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ts val="1500"/>
              </a:lnSpc>
              <a:spcBef>
                <a:spcPts val="750"/>
              </a:spcBef>
              <a:buClrTx/>
              <a:buNone/>
            </a:pPr>
            <a:r>
              <a:rPr lang="en-US" sz="1350">
                <a:solidFill>
                  <a:srgbClr val="005FAA"/>
                </a:solidFill>
                <a:latin typeface="Poppins" pitchFamily="2" charset="77"/>
                <a:cs typeface="Poppins" pitchFamily="2" charset="77"/>
              </a:rPr>
              <a:t>… causing confusion and making the assembly of complete information difficult.</a:t>
            </a:r>
          </a:p>
        </p:txBody>
      </p:sp>
      <p:sp>
        <p:nvSpPr>
          <p:cNvPr id="17" name="Oval 16">
            <a:extLst>
              <a:ext uri="{FF2B5EF4-FFF2-40B4-BE49-F238E27FC236}">
                <a16:creationId xmlns:a16="http://schemas.microsoft.com/office/drawing/2014/main" id="{BB31EC3C-D820-3046-B5A6-1CB18FD3C31B}"/>
              </a:ext>
            </a:extLst>
          </p:cNvPr>
          <p:cNvSpPr/>
          <p:nvPr/>
        </p:nvSpPr>
        <p:spPr>
          <a:xfrm>
            <a:off x="5642810" y="1556087"/>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8" name="Oval 17">
            <a:extLst>
              <a:ext uri="{FF2B5EF4-FFF2-40B4-BE49-F238E27FC236}">
                <a16:creationId xmlns:a16="http://schemas.microsoft.com/office/drawing/2014/main" id="{2903F505-A404-984C-975A-FC30BC711B88}"/>
              </a:ext>
            </a:extLst>
          </p:cNvPr>
          <p:cNvSpPr/>
          <p:nvPr/>
        </p:nvSpPr>
        <p:spPr>
          <a:xfrm>
            <a:off x="5642810" y="1828854"/>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19" name="Oval 18">
            <a:extLst>
              <a:ext uri="{FF2B5EF4-FFF2-40B4-BE49-F238E27FC236}">
                <a16:creationId xmlns:a16="http://schemas.microsoft.com/office/drawing/2014/main" id="{370BBCFD-1759-5A44-B13A-3B4517B694E2}"/>
              </a:ext>
            </a:extLst>
          </p:cNvPr>
          <p:cNvSpPr/>
          <p:nvPr/>
        </p:nvSpPr>
        <p:spPr>
          <a:xfrm>
            <a:off x="5642810" y="2321502"/>
            <a:ext cx="118241" cy="118241"/>
          </a:xfrm>
          <a:prstGeom prst="ellipse">
            <a:avLst/>
          </a:prstGeom>
          <a:solidFill>
            <a:srgbClr val="00B5DC"/>
          </a:solidFill>
          <a:ln w="22225">
            <a:solidFill>
              <a:srgbClr val="005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pic>
        <p:nvPicPr>
          <p:cNvPr id="6" name="Picture 5" descr="Graphical user interface, application&#10;&#10;Description automatically generated">
            <a:extLst>
              <a:ext uri="{FF2B5EF4-FFF2-40B4-BE49-F238E27FC236}">
                <a16:creationId xmlns:a16="http://schemas.microsoft.com/office/drawing/2014/main" id="{1001C16B-291E-3A43-B0AA-B2772330C311}"/>
              </a:ext>
            </a:extLst>
          </p:cNvPr>
          <p:cNvPicPr>
            <a:picLocks noChangeAspect="1"/>
          </p:cNvPicPr>
          <p:nvPr/>
        </p:nvPicPr>
        <p:blipFill rotWithShape="1">
          <a:blip r:embed="rId3"/>
          <a:srcRect l="22053" t="8801" r="16393" b="12801"/>
          <a:stretch/>
        </p:blipFill>
        <p:spPr>
          <a:xfrm>
            <a:off x="1950244" y="1253728"/>
            <a:ext cx="4104085" cy="3514726"/>
          </a:xfrm>
          <a:prstGeom prst="rect">
            <a:avLst/>
          </a:prstGeom>
        </p:spPr>
      </p:pic>
    </p:spTree>
    <p:extLst>
      <p:ext uri="{BB962C8B-B14F-4D97-AF65-F5344CB8AC3E}">
        <p14:creationId xmlns:p14="http://schemas.microsoft.com/office/powerpoint/2010/main" val="398612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18C4-EB47-1C47-B8BF-147774E4E873}"/>
              </a:ext>
            </a:extLst>
          </p:cNvPr>
          <p:cNvSpPr/>
          <p:nvPr/>
        </p:nvSpPr>
        <p:spPr>
          <a:xfrm>
            <a:off x="0" y="0"/>
            <a:ext cx="9144000" cy="5143500"/>
          </a:xfrm>
          <a:prstGeom prst="rect">
            <a:avLst/>
          </a:prstGeom>
          <a:gradFill>
            <a:gsLst>
              <a:gs pos="0">
                <a:srgbClr val="00B5DC"/>
              </a:gs>
              <a:gs pos="100000">
                <a:srgbClr val="005FAA"/>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PT" sz="1350" kern="1200">
              <a:solidFill>
                <a:prstClr val="white"/>
              </a:solidFill>
              <a:latin typeface="Calibri" panose="020F0502020204030204"/>
            </a:endParaRPr>
          </a:p>
        </p:txBody>
      </p:sp>
      <p:sp>
        <p:nvSpPr>
          <p:cNvPr id="9" name="Title 1">
            <a:extLst>
              <a:ext uri="{FF2B5EF4-FFF2-40B4-BE49-F238E27FC236}">
                <a16:creationId xmlns:a16="http://schemas.microsoft.com/office/drawing/2014/main" id="{F8ECA4CE-701F-3D4E-A538-08A03EFC7E25}"/>
              </a:ext>
            </a:extLst>
          </p:cNvPr>
          <p:cNvSpPr txBox="1">
            <a:spLocks/>
          </p:cNvSpPr>
          <p:nvPr/>
        </p:nvSpPr>
        <p:spPr>
          <a:xfrm>
            <a:off x="623887" y="465535"/>
            <a:ext cx="2165747" cy="980048"/>
          </a:xfrm>
          <a:prstGeom prst="rect">
            <a:avLst/>
          </a:prstGeom>
        </p:spPr>
        <p:txBody>
          <a:bodyPr lIns="0" tIns="0" rIns="0" bIns="0" anchor="t"/>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685800">
              <a:buClrTx/>
              <a:tabLst>
                <a:tab pos="3996929" algn="l"/>
              </a:tabLst>
            </a:pPr>
            <a:r>
              <a:rPr lang="en-GB" b="1">
                <a:solidFill>
                  <a:srgbClr val="005FAA"/>
                </a:solidFill>
                <a:latin typeface="Poppins" pitchFamily="2" charset="77"/>
                <a:cs typeface="Poppins" pitchFamily="2" charset="77"/>
              </a:rPr>
              <a:t>OBIS:</a:t>
            </a:r>
            <a:endParaRPr lang="en-US">
              <a:solidFill>
                <a:srgbClr val="005FAA"/>
              </a:solidFill>
              <a:latin typeface="Poppins Medium" pitchFamily="2" charset="77"/>
              <a:cs typeface="Poppins Medium" pitchFamily="2" charset="77"/>
            </a:endParaRPr>
          </a:p>
        </p:txBody>
      </p:sp>
      <p:sp>
        <p:nvSpPr>
          <p:cNvPr id="10" name="Rectangle 9">
            <a:extLst>
              <a:ext uri="{FF2B5EF4-FFF2-40B4-BE49-F238E27FC236}">
                <a16:creationId xmlns:a16="http://schemas.microsoft.com/office/drawing/2014/main" id="{6D16A386-3736-E340-B414-A72A93B435ED}"/>
              </a:ext>
            </a:extLst>
          </p:cNvPr>
          <p:cNvSpPr/>
          <p:nvPr/>
        </p:nvSpPr>
        <p:spPr>
          <a:xfrm>
            <a:off x="2710808" y="678435"/>
            <a:ext cx="4596510" cy="1015663"/>
          </a:xfrm>
          <a:prstGeom prst="rect">
            <a:avLst/>
          </a:prstGeom>
        </p:spPr>
        <p:txBody>
          <a:bodyPr wrap="square">
            <a:spAutoFit/>
          </a:bodyPr>
          <a:lstStyle/>
          <a:p>
            <a:pPr defTabSz="685800">
              <a:buClrTx/>
            </a:pPr>
            <a:r>
              <a:rPr lang="en-GB" sz="3000" kern="1200" dirty="0">
                <a:solidFill>
                  <a:prstClr val="white"/>
                </a:solidFill>
                <a:latin typeface="Poppins Medium" pitchFamily="2" charset="77"/>
                <a:ea typeface="+mn-ea"/>
                <a:cs typeface="Poppins Medium" pitchFamily="2" charset="77"/>
              </a:rPr>
              <a:t>Free, accessible and detailed marine data</a:t>
            </a:r>
            <a:endParaRPr lang="en-PT" sz="3000" kern="1200" dirty="0">
              <a:solidFill>
                <a:prstClr val="white"/>
              </a:solidFill>
              <a:latin typeface="Calibri" panose="020F0502020204030204"/>
              <a:ea typeface="+mn-ea"/>
              <a:cs typeface="+mn-cs"/>
            </a:endParaRPr>
          </a:p>
        </p:txBody>
      </p:sp>
      <p:grpSp>
        <p:nvGrpSpPr>
          <p:cNvPr id="17" name="Group 16">
            <a:extLst>
              <a:ext uri="{FF2B5EF4-FFF2-40B4-BE49-F238E27FC236}">
                <a16:creationId xmlns:a16="http://schemas.microsoft.com/office/drawing/2014/main" id="{F4375156-D100-4641-8717-0B95782307EF}"/>
              </a:ext>
            </a:extLst>
          </p:cNvPr>
          <p:cNvGrpSpPr/>
          <p:nvPr/>
        </p:nvGrpSpPr>
        <p:grpSpPr>
          <a:xfrm>
            <a:off x="5220072" y="3921901"/>
            <a:ext cx="5448392" cy="2513600"/>
            <a:chOff x="-1714773" y="2686335"/>
            <a:chExt cx="13609102" cy="5867753"/>
          </a:xfrm>
        </p:grpSpPr>
        <p:pic>
          <p:nvPicPr>
            <p:cNvPr id="13" name="Picture 12">
              <a:extLst>
                <a:ext uri="{FF2B5EF4-FFF2-40B4-BE49-F238E27FC236}">
                  <a16:creationId xmlns:a16="http://schemas.microsoft.com/office/drawing/2014/main" id="{8645E448-9C46-DC44-AD15-B1F7CC872A1A}"/>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8" name="Picture 7">
              <a:extLst>
                <a:ext uri="{FF2B5EF4-FFF2-40B4-BE49-F238E27FC236}">
                  <a16:creationId xmlns:a16="http://schemas.microsoft.com/office/drawing/2014/main" id="{298EB68B-C09B-3149-BA25-2C66DF3DC71E}"/>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16" name="Group 15">
            <a:extLst>
              <a:ext uri="{FF2B5EF4-FFF2-40B4-BE49-F238E27FC236}">
                <a16:creationId xmlns:a16="http://schemas.microsoft.com/office/drawing/2014/main" id="{A33F5D4F-9088-354D-AED0-B938C204A37D}"/>
              </a:ext>
            </a:extLst>
          </p:cNvPr>
          <p:cNvGrpSpPr/>
          <p:nvPr/>
        </p:nvGrpSpPr>
        <p:grpSpPr>
          <a:xfrm>
            <a:off x="3391273" y="3344768"/>
            <a:ext cx="4699466" cy="2023618"/>
            <a:chOff x="-1798855" y="2759908"/>
            <a:chExt cx="13651143" cy="5878263"/>
          </a:xfrm>
        </p:grpSpPr>
        <p:pic>
          <p:nvPicPr>
            <p:cNvPr id="14" name="Picture 13">
              <a:extLst>
                <a:ext uri="{FF2B5EF4-FFF2-40B4-BE49-F238E27FC236}">
                  <a16:creationId xmlns:a16="http://schemas.microsoft.com/office/drawing/2014/main" id="{DFA25FCC-2E62-2B41-A147-386D76715871}"/>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15" name="Picture 14">
              <a:extLst>
                <a:ext uri="{FF2B5EF4-FFF2-40B4-BE49-F238E27FC236}">
                  <a16:creationId xmlns:a16="http://schemas.microsoft.com/office/drawing/2014/main" id="{C004B675-1FB4-D640-B424-D14A6330421B}"/>
                </a:ext>
              </a:extLst>
            </p:cNvPr>
            <p:cNvPicPr>
              <a:picLocks noChangeAspect="1"/>
            </p:cNvPicPr>
            <p:nvPr/>
          </p:nvPicPr>
          <p:blipFill>
            <a:blip r:embed="rId3"/>
            <a:stretch>
              <a:fillRect/>
            </a:stretch>
          </p:blipFill>
          <p:spPr>
            <a:xfrm>
              <a:off x="-1798855" y="3622352"/>
              <a:ext cx="9538281" cy="5015819"/>
            </a:xfrm>
            <a:prstGeom prst="rect">
              <a:avLst/>
            </a:prstGeom>
          </p:spPr>
        </p:pic>
      </p:grpSp>
      <p:grpSp>
        <p:nvGrpSpPr>
          <p:cNvPr id="18" name="Group 17">
            <a:extLst>
              <a:ext uri="{FF2B5EF4-FFF2-40B4-BE49-F238E27FC236}">
                <a16:creationId xmlns:a16="http://schemas.microsoft.com/office/drawing/2014/main" id="{3B3D50B3-BF0A-0144-A9BE-C8421626B927}"/>
              </a:ext>
            </a:extLst>
          </p:cNvPr>
          <p:cNvGrpSpPr/>
          <p:nvPr/>
        </p:nvGrpSpPr>
        <p:grpSpPr>
          <a:xfrm>
            <a:off x="528077" y="2423482"/>
            <a:ext cx="5448392" cy="2513600"/>
            <a:chOff x="-1714773" y="2686335"/>
            <a:chExt cx="13609102" cy="5867753"/>
          </a:xfrm>
        </p:grpSpPr>
        <p:pic>
          <p:nvPicPr>
            <p:cNvPr id="19" name="Picture 18">
              <a:extLst>
                <a:ext uri="{FF2B5EF4-FFF2-40B4-BE49-F238E27FC236}">
                  <a16:creationId xmlns:a16="http://schemas.microsoft.com/office/drawing/2014/main" id="{274D3624-6172-394E-919E-0BFEF915A429}"/>
                </a:ext>
              </a:extLst>
            </p:cNvPr>
            <p:cNvPicPr>
              <a:picLocks noChangeAspect="1"/>
            </p:cNvPicPr>
            <p:nvPr/>
          </p:nvPicPr>
          <p:blipFill>
            <a:blip r:embed="rId3"/>
            <a:stretch>
              <a:fillRect/>
            </a:stretch>
          </p:blipFill>
          <p:spPr>
            <a:xfrm>
              <a:off x="5465750" y="2686335"/>
              <a:ext cx="6428579" cy="3380545"/>
            </a:xfrm>
            <a:prstGeom prst="rect">
              <a:avLst/>
            </a:prstGeom>
          </p:spPr>
        </p:pic>
        <p:pic>
          <p:nvPicPr>
            <p:cNvPr id="20" name="Picture 19">
              <a:extLst>
                <a:ext uri="{FF2B5EF4-FFF2-40B4-BE49-F238E27FC236}">
                  <a16:creationId xmlns:a16="http://schemas.microsoft.com/office/drawing/2014/main" id="{0599437D-6173-D54B-8852-87A70650DB99}"/>
                </a:ext>
              </a:extLst>
            </p:cNvPr>
            <p:cNvPicPr>
              <a:picLocks noChangeAspect="1"/>
            </p:cNvPicPr>
            <p:nvPr/>
          </p:nvPicPr>
          <p:blipFill>
            <a:blip r:embed="rId3"/>
            <a:stretch>
              <a:fillRect/>
            </a:stretch>
          </p:blipFill>
          <p:spPr>
            <a:xfrm>
              <a:off x="-1714773" y="3538269"/>
              <a:ext cx="9538281" cy="5015819"/>
            </a:xfrm>
            <a:prstGeom prst="rect">
              <a:avLst/>
            </a:prstGeom>
          </p:spPr>
        </p:pic>
      </p:grpSp>
      <p:grpSp>
        <p:nvGrpSpPr>
          <p:cNvPr id="21" name="Group 20">
            <a:extLst>
              <a:ext uri="{FF2B5EF4-FFF2-40B4-BE49-F238E27FC236}">
                <a16:creationId xmlns:a16="http://schemas.microsoft.com/office/drawing/2014/main" id="{6A7F9BBE-AC20-0246-8BBF-DA76C96E2C92}"/>
              </a:ext>
            </a:extLst>
          </p:cNvPr>
          <p:cNvGrpSpPr/>
          <p:nvPr/>
        </p:nvGrpSpPr>
        <p:grpSpPr>
          <a:xfrm>
            <a:off x="-1300722" y="1846350"/>
            <a:ext cx="4699466" cy="2023618"/>
            <a:chOff x="-1798855" y="2759908"/>
            <a:chExt cx="13651143" cy="5878263"/>
          </a:xfrm>
        </p:grpSpPr>
        <p:pic>
          <p:nvPicPr>
            <p:cNvPr id="22" name="Picture 21">
              <a:extLst>
                <a:ext uri="{FF2B5EF4-FFF2-40B4-BE49-F238E27FC236}">
                  <a16:creationId xmlns:a16="http://schemas.microsoft.com/office/drawing/2014/main" id="{203CC26F-FE19-D948-8319-1F4626AA1738}"/>
                </a:ext>
              </a:extLst>
            </p:cNvPr>
            <p:cNvPicPr>
              <a:picLocks noChangeAspect="1"/>
            </p:cNvPicPr>
            <p:nvPr/>
          </p:nvPicPr>
          <p:blipFill>
            <a:blip r:embed="rId3"/>
            <a:stretch>
              <a:fillRect/>
            </a:stretch>
          </p:blipFill>
          <p:spPr>
            <a:xfrm>
              <a:off x="5423709" y="2759908"/>
              <a:ext cx="6428579" cy="3380545"/>
            </a:xfrm>
            <a:prstGeom prst="rect">
              <a:avLst/>
            </a:prstGeom>
          </p:spPr>
        </p:pic>
        <p:pic>
          <p:nvPicPr>
            <p:cNvPr id="23" name="Picture 22">
              <a:extLst>
                <a:ext uri="{FF2B5EF4-FFF2-40B4-BE49-F238E27FC236}">
                  <a16:creationId xmlns:a16="http://schemas.microsoft.com/office/drawing/2014/main" id="{7514208C-5761-C64A-9368-E40155093498}"/>
                </a:ext>
              </a:extLst>
            </p:cNvPr>
            <p:cNvPicPr>
              <a:picLocks noChangeAspect="1"/>
            </p:cNvPicPr>
            <p:nvPr/>
          </p:nvPicPr>
          <p:blipFill>
            <a:blip r:embed="rId3"/>
            <a:stretch>
              <a:fillRect/>
            </a:stretch>
          </p:blipFill>
          <p:spPr>
            <a:xfrm>
              <a:off x="-1798855" y="3622352"/>
              <a:ext cx="9538281" cy="5015819"/>
            </a:xfrm>
            <a:prstGeom prst="rect">
              <a:avLst/>
            </a:prstGeom>
          </p:spPr>
        </p:pic>
      </p:grpSp>
    </p:spTree>
    <p:extLst>
      <p:ext uri="{BB962C8B-B14F-4D97-AF65-F5344CB8AC3E}">
        <p14:creationId xmlns:p14="http://schemas.microsoft.com/office/powerpoint/2010/main" val="344172909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7165</TotalTime>
  <Words>7321</Words>
  <Application>Microsoft Office PowerPoint</Application>
  <PresentationFormat>On-screen Show (16:9)</PresentationFormat>
  <Paragraphs>587</Paragraphs>
  <Slides>62</Slides>
  <Notes>62</Notes>
  <HiddenSlides>15</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62</vt:i4>
      </vt:variant>
    </vt:vector>
  </HeadingPairs>
  <TitlesOfParts>
    <vt:vector size="81" baseType="lpstr">
      <vt:lpstr>Lato Light</vt:lpstr>
      <vt:lpstr>Arial</vt:lpstr>
      <vt:lpstr>Raleway Light</vt:lpstr>
      <vt:lpstr>Raleway</vt:lpstr>
      <vt:lpstr>Montserrat</vt:lpstr>
      <vt:lpstr>Raleway SemiBold</vt:lpstr>
      <vt:lpstr>Lato</vt:lpstr>
      <vt:lpstr>Verdana</vt:lpstr>
      <vt:lpstr>Calibri Light</vt:lpstr>
      <vt:lpstr>Calibri</vt:lpstr>
      <vt:lpstr>Wingdings</vt:lpstr>
      <vt:lpstr>Lucida Sans</vt:lpstr>
      <vt:lpstr>Poppins Light</vt:lpstr>
      <vt:lpstr>Poppins</vt:lpstr>
      <vt:lpstr>Poppins SemiBold</vt:lpstr>
      <vt:lpstr>Poppins Medium</vt:lpstr>
      <vt:lpstr>Simple Light</vt:lpstr>
      <vt:lpstr>Office Theme</vt:lpstr>
      <vt:lpstr>1_Office Theme</vt:lpstr>
      <vt:lpstr>PowerPoint Presentation</vt:lpstr>
      <vt:lpstr>ABOUT OTN</vt:lpstr>
      <vt:lpstr>OTN IN YOUR REGION</vt:lpstr>
      <vt:lpstr>PowerPoint Presentation</vt:lpstr>
      <vt:lpstr>A healthy ocean is a diverse ocean</vt:lpstr>
      <vt:lpstr>PowerPoint Presentation</vt:lpstr>
      <vt:lpstr>Collect, analyse, archive, repeat</vt:lpstr>
      <vt:lpstr>Collect, analyse, archive, repeat</vt:lpstr>
      <vt:lpstr>PowerPoint Presentation</vt:lpstr>
      <vt:lpstr>OBIS - Origins, history and achievements</vt:lpstr>
      <vt:lpstr>PowerPoint Presentation</vt:lpstr>
      <vt:lpstr>OBIS: Free, accessible and detailed marine data</vt:lpstr>
      <vt:lpstr>PowerPoint Presentation</vt:lpstr>
      <vt:lpstr>From Nature to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Capacity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WoRMS in a nutshell</vt:lpstr>
      <vt:lpstr>PowerPoint Presentation</vt:lpstr>
      <vt:lpstr>PowerPoint Presentation</vt:lpstr>
      <vt:lpstr>Relationship of Aphia with other systems &amp; projects</vt:lpstr>
      <vt:lpstr>WoRMS – supported by a large editorial network</vt:lpstr>
      <vt:lpstr>WoRMS management</vt:lpstr>
      <vt:lpstr>WoRMS – content for a single entry</vt:lpstr>
      <vt:lpstr>WoRMS – content for a single entry</vt:lpstr>
      <vt:lpstr>WoRMS – where are we? Some number crunching…</vt:lpstr>
      <vt:lpstr>PowerPoint Presentation</vt:lpstr>
      <vt:lpstr>PowerPoint Presentation</vt:lpstr>
      <vt:lpstr>WoRMS – taxonomic backbone for OBIS</vt:lpstr>
      <vt:lpstr>PowerPoint Presentation</vt:lpstr>
      <vt:lpstr>WoRMS – OBIS: mutual geographical quality control</vt:lpstr>
      <vt:lpstr>PowerPoint Presentation</vt:lpstr>
      <vt:lpstr>Workshop Schedule</vt:lpstr>
      <vt:lpstr>Workshop Schedule</vt:lpstr>
      <vt:lpstr>AQUATIC ANIMALS</vt:lpstr>
      <vt:lpstr>TAG TECHNOLOGY</vt:lpstr>
      <vt:lpstr>HOW TRACKING WORKS</vt:lpstr>
      <vt:lpstr>ACOUSTIC RECEIVER MOORINGS</vt:lpstr>
      <vt:lpstr>GLIDERS</vt:lpstr>
      <vt:lpstr>ROV: REMOTELY OPERATED VEHICLE</vt:lpstr>
      <vt:lpstr>TRACK, CONNECT, TRANSFORM</vt:lpstr>
      <vt:lpstr>TRACK</vt:lpstr>
      <vt:lpstr>CONNECT</vt:lpstr>
      <vt:lpstr>TRANSFORM</vt:lpstr>
      <vt:lpstr>INFORMING POLICY</vt:lpstr>
      <vt:lpstr>OTN IN NUMBERS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dc:creator>
  <cp:lastModifiedBy>Jonathan Pye</cp:lastModifiedBy>
  <cp:revision>97</cp:revision>
  <dcterms:modified xsi:type="dcterms:W3CDTF">2021-02-07T02:06:10Z</dcterms:modified>
</cp:coreProperties>
</file>